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6" r:id="rId4"/>
    <p:sldId id="267" r:id="rId5"/>
    <p:sldId id="268" r:id="rId6"/>
    <p:sldId id="269" r:id="rId7"/>
    <p:sldId id="270" r:id="rId8"/>
    <p:sldId id="271" r:id="rId9"/>
    <p:sldId id="272" r:id="rId10"/>
    <p:sldId id="276" r:id="rId11"/>
    <p:sldId id="273" r:id="rId12"/>
    <p:sldId id="274" r:id="rId13"/>
    <p:sldId id="275" r:id="rId14"/>
    <p:sldId id="277" r:id="rId15"/>
    <p:sldId id="278" r:id="rId16"/>
    <p:sldId id="279" r:id="rId17"/>
    <p:sldId id="280" r:id="rId18"/>
    <p:sldId id="281" r:id="rId19"/>
    <p:sldId id="265" r:id="rId20"/>
  </p:sldIdLst>
  <p:sldSz cx="18288000" cy="10287000"/>
  <p:notesSz cx="6858000" cy="9144000"/>
  <p:embeddedFontLst>
    <p:embeddedFont>
      <p:font typeface="Open Sans" panose="020B0606030504020204" pitchFamily="34" charset="0"/>
      <p:regular r:id="rId21"/>
      <p:bold r:id="rId22"/>
      <p:italic r:id="rId23"/>
      <p:boldItalic r:id="rId24"/>
    </p:embeddedFont>
    <p:embeddedFont>
      <p:font typeface="Open Sans Bold" panose="020B0806030504020204" charset="0"/>
      <p:regular r:id="rId25"/>
    </p:embeddedFont>
    <p:embeddedFont>
      <p:font typeface="Poppins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8" d="100"/>
          <a:sy n="48" d="100"/>
        </p:scale>
        <p:origin x="1142"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e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jpe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7836644" y="419100"/>
            <a:ext cx="948265" cy="976677"/>
          </a:xfrm>
          <a:custGeom>
            <a:avLst/>
            <a:gdLst/>
            <a:ahLst/>
            <a:cxnLst/>
            <a:rect l="l" t="t" r="r" b="b"/>
            <a:pathLst>
              <a:path w="948265" h="976677">
                <a:moveTo>
                  <a:pt x="0" y="0"/>
                </a:moveTo>
                <a:lnTo>
                  <a:pt x="948265" y="0"/>
                </a:lnTo>
                <a:lnTo>
                  <a:pt x="948265" y="976677"/>
                </a:lnTo>
                <a:lnTo>
                  <a:pt x="0" y="9766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17" name="TextBox 17"/>
          <p:cNvSpPr txBox="1"/>
          <p:nvPr/>
        </p:nvSpPr>
        <p:spPr>
          <a:xfrm>
            <a:off x="1683817" y="1461190"/>
            <a:ext cx="15550605" cy="2389116"/>
          </a:xfrm>
          <a:prstGeom prst="rect">
            <a:avLst/>
          </a:prstGeom>
        </p:spPr>
        <p:txBody>
          <a:bodyPr lIns="0" tIns="0" rIns="0" bIns="0" rtlCol="0" anchor="t">
            <a:spAutoFit/>
          </a:bodyPr>
          <a:lstStyle/>
          <a:p>
            <a:pPr algn="ctr">
              <a:lnSpc>
                <a:spcPts val="22594"/>
              </a:lnSpc>
              <a:spcBef>
                <a:spcPct val="0"/>
              </a:spcBef>
            </a:pPr>
            <a:r>
              <a:rPr lang="en-US" sz="6000" dirty="0">
                <a:solidFill>
                  <a:srgbClr val="FFFFFF"/>
                </a:solidFill>
                <a:latin typeface="Poppins Bold"/>
              </a:rPr>
              <a:t>BRAIN TUMOR SEGMENTATION</a:t>
            </a:r>
          </a:p>
        </p:txBody>
      </p:sp>
      <p:grpSp>
        <p:nvGrpSpPr>
          <p:cNvPr id="18" name="Group 18"/>
          <p:cNvGrpSpPr/>
          <p:nvPr/>
        </p:nvGrpSpPr>
        <p:grpSpPr>
          <a:xfrm>
            <a:off x="5486400" y="4134485"/>
            <a:ext cx="8001000" cy="4456399"/>
            <a:chOff x="0" y="0"/>
            <a:chExt cx="965054" cy="199428"/>
          </a:xfrm>
        </p:grpSpPr>
        <p:sp>
          <p:nvSpPr>
            <p:cNvPr id="19" name="Freeform 19"/>
            <p:cNvSpPr/>
            <p:nvPr/>
          </p:nvSpPr>
          <p:spPr>
            <a:xfrm>
              <a:off x="0" y="0"/>
              <a:ext cx="965054" cy="199428"/>
            </a:xfrm>
            <a:custGeom>
              <a:avLst/>
              <a:gdLst/>
              <a:ahLst/>
              <a:cxnLst/>
              <a:rect l="l" t="t" r="r" b="b"/>
              <a:pathLst>
                <a:path w="965054" h="199428">
                  <a:moveTo>
                    <a:pt x="99714" y="0"/>
                  </a:moveTo>
                  <a:lnTo>
                    <a:pt x="865340" y="0"/>
                  </a:lnTo>
                  <a:cubicBezTo>
                    <a:pt x="920411" y="0"/>
                    <a:pt x="965054" y="44644"/>
                    <a:pt x="965054" y="99714"/>
                  </a:cubicBezTo>
                  <a:lnTo>
                    <a:pt x="965054" y="99714"/>
                  </a:lnTo>
                  <a:cubicBezTo>
                    <a:pt x="965054" y="126160"/>
                    <a:pt x="954549" y="151523"/>
                    <a:pt x="935849" y="170223"/>
                  </a:cubicBezTo>
                  <a:cubicBezTo>
                    <a:pt x="917149" y="188923"/>
                    <a:pt x="891786" y="199428"/>
                    <a:pt x="865340" y="199428"/>
                  </a:cubicBezTo>
                  <a:lnTo>
                    <a:pt x="99714" y="199428"/>
                  </a:lnTo>
                  <a:cubicBezTo>
                    <a:pt x="73268" y="199428"/>
                    <a:pt x="47906" y="188923"/>
                    <a:pt x="29206" y="170223"/>
                  </a:cubicBezTo>
                  <a:cubicBezTo>
                    <a:pt x="10506" y="151523"/>
                    <a:pt x="0" y="126160"/>
                    <a:pt x="0" y="99714"/>
                  </a:cubicBezTo>
                  <a:lnTo>
                    <a:pt x="0" y="99714"/>
                  </a:lnTo>
                  <a:cubicBezTo>
                    <a:pt x="0" y="73268"/>
                    <a:pt x="10506" y="47906"/>
                    <a:pt x="29206" y="29206"/>
                  </a:cubicBezTo>
                  <a:cubicBezTo>
                    <a:pt x="47906" y="10506"/>
                    <a:pt x="73268" y="0"/>
                    <a:pt x="99714" y="0"/>
                  </a:cubicBezTo>
                  <a:close/>
                </a:path>
              </a:pathLst>
            </a:custGeom>
            <a:solidFill>
              <a:srgbClr val="4ADEDD"/>
            </a:solidFill>
          </p:spPr>
          <p:txBody>
            <a:bodyPr/>
            <a:lstStyle/>
            <a:p>
              <a:endParaRPr lang="en-US" dirty="0"/>
            </a:p>
          </p:txBody>
        </p:sp>
        <p:sp>
          <p:nvSpPr>
            <p:cNvPr id="20" name="TextBox 20"/>
            <p:cNvSpPr txBox="1"/>
            <p:nvPr/>
          </p:nvSpPr>
          <p:spPr>
            <a:xfrm>
              <a:off x="0" y="-47625"/>
              <a:ext cx="965054" cy="247053"/>
            </a:xfrm>
            <a:prstGeom prst="rect">
              <a:avLst/>
            </a:prstGeom>
          </p:spPr>
          <p:txBody>
            <a:bodyPr lIns="50800" tIns="50800" rIns="50800" bIns="50800" rtlCol="0" anchor="ctr"/>
            <a:lstStyle/>
            <a:p>
              <a:pPr algn="ctr">
                <a:lnSpc>
                  <a:spcPts val="2239"/>
                </a:lnSpc>
              </a:pPr>
              <a:endParaRPr/>
            </a:p>
          </p:txBody>
        </p:sp>
      </p:grpSp>
      <p:sp>
        <p:nvSpPr>
          <p:cNvPr id="25" name="TextBox 25"/>
          <p:cNvSpPr txBox="1"/>
          <p:nvPr/>
        </p:nvSpPr>
        <p:spPr>
          <a:xfrm>
            <a:off x="9116312" y="590247"/>
            <a:ext cx="1780288" cy="586764"/>
          </a:xfrm>
          <a:prstGeom prst="rect">
            <a:avLst/>
          </a:prstGeom>
        </p:spPr>
        <p:txBody>
          <a:bodyPr wrap="square" lIns="0" tIns="0" rIns="0" bIns="0" rtlCol="0" anchor="t">
            <a:spAutoFit/>
          </a:bodyPr>
          <a:lstStyle/>
          <a:p>
            <a:pPr algn="l">
              <a:lnSpc>
                <a:spcPts val="4883"/>
              </a:lnSpc>
              <a:spcBef>
                <a:spcPct val="0"/>
              </a:spcBef>
            </a:pPr>
            <a:r>
              <a:rPr lang="en-US" sz="3488" b="1" dirty="0" err="1">
                <a:solidFill>
                  <a:srgbClr val="FFFFFF"/>
                </a:solidFill>
                <a:latin typeface="Open Sans"/>
              </a:rPr>
              <a:t>Nhóm</a:t>
            </a:r>
            <a:r>
              <a:rPr lang="en-US" sz="3488" b="1" dirty="0">
                <a:solidFill>
                  <a:srgbClr val="FFFFFF"/>
                </a:solidFill>
                <a:latin typeface="Open Sans"/>
              </a:rPr>
              <a:t> 5</a:t>
            </a:r>
          </a:p>
        </p:txBody>
      </p:sp>
      <p:sp>
        <p:nvSpPr>
          <p:cNvPr id="27" name="TextBox 26">
            <a:extLst>
              <a:ext uri="{FF2B5EF4-FFF2-40B4-BE49-F238E27FC236}">
                <a16:creationId xmlns:a16="http://schemas.microsoft.com/office/drawing/2014/main" id="{9603F2F8-02A6-A2CF-58E9-77E25E34B3A4}"/>
              </a:ext>
            </a:extLst>
          </p:cNvPr>
          <p:cNvSpPr txBox="1"/>
          <p:nvPr/>
        </p:nvSpPr>
        <p:spPr>
          <a:xfrm>
            <a:off x="6279488" y="4282012"/>
            <a:ext cx="6359262" cy="4308872"/>
          </a:xfrm>
          <a:prstGeom prst="rect">
            <a:avLst/>
          </a:prstGeom>
          <a:noFill/>
        </p:spPr>
        <p:txBody>
          <a:bodyPr wrap="square" rtlCol="0">
            <a:spAutoFit/>
          </a:bodyPr>
          <a:lstStyle/>
          <a:p>
            <a:pPr algn="ctr"/>
            <a:r>
              <a:rPr lang="en-US" sz="3200" dirty="0">
                <a:latin typeface="Times New Roman" panose="02020603050405020304" pitchFamily="18" charset="0"/>
                <a:cs typeface="Times New Roman" panose="02020603050405020304" pitchFamily="18" charset="0"/>
              </a:rPr>
              <a:t>DS312-Xử </a:t>
            </a:r>
            <a:r>
              <a:rPr lang="en-US" sz="3200" dirty="0" err="1">
                <a:latin typeface="Times New Roman" panose="02020603050405020304" pitchFamily="18" charset="0"/>
                <a:cs typeface="Times New Roman" panose="02020603050405020304" pitchFamily="18" charset="0"/>
              </a:rPr>
              <a:t>lý</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ảnh</a:t>
            </a:r>
            <a:r>
              <a:rPr lang="en-US" sz="3200" dirty="0">
                <a:latin typeface="Times New Roman" panose="02020603050405020304" pitchFamily="18" charset="0"/>
                <a:cs typeface="Times New Roman" panose="02020603050405020304" pitchFamily="18" charset="0"/>
              </a:rPr>
              <a:t> y khoa</a:t>
            </a:r>
          </a:p>
          <a:p>
            <a:pPr algn="ctr"/>
            <a:endParaRPr lang="en-US" sz="3200" dirty="0">
              <a:latin typeface="Times New Roman" panose="02020603050405020304" pitchFamily="18" charset="0"/>
              <a:cs typeface="Times New Roman" panose="02020603050405020304" pitchFamily="18" charset="0"/>
            </a:endParaRPr>
          </a:p>
          <a:p>
            <a:pPr algn="ctr"/>
            <a:r>
              <a:rPr lang="en-US" sz="3200" dirty="0" err="1">
                <a:latin typeface="Times New Roman" panose="02020603050405020304" pitchFamily="18" charset="0"/>
                <a:cs typeface="Times New Roman" panose="02020603050405020304" pitchFamily="18" charset="0"/>
              </a:rPr>
              <a:t>Gíao</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viên</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hướng</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dẫn</a:t>
            </a:r>
            <a:r>
              <a:rPr lang="en-US" sz="3200" dirty="0">
                <a:latin typeface="Times New Roman" panose="02020603050405020304" pitchFamily="18" charset="0"/>
                <a:cs typeface="Times New Roman" panose="02020603050405020304" pitchFamily="18" charset="0"/>
              </a:rPr>
              <a:t>:</a:t>
            </a:r>
          </a:p>
          <a:p>
            <a:pPr algn="ctr"/>
            <a:r>
              <a:rPr lang="en-US" sz="3200" dirty="0" err="1">
                <a:latin typeface="Times New Roman" panose="02020603050405020304" pitchFamily="18" charset="0"/>
                <a:cs typeface="Times New Roman" panose="02020603050405020304" pitchFamily="18" charset="0"/>
              </a:rPr>
              <a:t>Nguyễn</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Tất</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Bảo</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Thiện</a:t>
            </a:r>
            <a:endParaRPr lang="en-US" sz="3200" dirty="0">
              <a:latin typeface="Times New Roman" panose="02020603050405020304" pitchFamily="18" charset="0"/>
              <a:cs typeface="Times New Roman" panose="02020603050405020304" pitchFamily="18" charset="0"/>
            </a:endParaRPr>
          </a:p>
          <a:p>
            <a:pPr algn="ctr"/>
            <a:endParaRPr lang="en-US" sz="3200" dirty="0">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Sinh </a:t>
            </a:r>
            <a:r>
              <a:rPr lang="en-US" sz="3200" dirty="0" err="1">
                <a:latin typeface="Times New Roman" panose="02020603050405020304" pitchFamily="18" charset="0"/>
                <a:cs typeface="Times New Roman" panose="02020603050405020304" pitchFamily="18" charset="0"/>
              </a:rPr>
              <a:t>viên</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thực</a:t>
            </a:r>
            <a:r>
              <a:rPr lang="en-US" sz="3200" dirty="0">
                <a:latin typeface="Times New Roman" panose="02020603050405020304" pitchFamily="18" charset="0"/>
                <a:cs typeface="Times New Roman" panose="02020603050405020304" pitchFamily="18" charset="0"/>
              </a:rPr>
              <a:t> </a:t>
            </a:r>
            <a:r>
              <a:rPr lang="en-US" sz="3200" dirty="0" err="1">
                <a:latin typeface="Times New Roman" panose="02020603050405020304" pitchFamily="18" charset="0"/>
                <a:cs typeface="Times New Roman" panose="02020603050405020304" pitchFamily="18" charset="0"/>
              </a:rPr>
              <a:t>hiện</a:t>
            </a:r>
            <a:r>
              <a:rPr lang="en-US" sz="3200" dirty="0">
                <a:latin typeface="Times New Roman" panose="02020603050405020304" pitchFamily="18" charset="0"/>
                <a:cs typeface="Times New Roman" panose="02020603050405020304" pitchFamily="18" charset="0"/>
              </a:rPr>
              <a:t>:</a:t>
            </a:r>
          </a:p>
          <a:p>
            <a:pPr algn="ctr"/>
            <a:r>
              <a:rPr lang="en-US" sz="3200" dirty="0">
                <a:latin typeface="Times New Roman" panose="02020603050405020304" pitchFamily="18" charset="0"/>
                <a:cs typeface="Times New Roman" panose="02020603050405020304" pitchFamily="18" charset="0"/>
              </a:rPr>
              <a:t>Phạm Thanh Lâm</a:t>
            </a:r>
          </a:p>
          <a:p>
            <a:pPr algn="ctr"/>
            <a:r>
              <a:rPr lang="en-US" sz="3200" dirty="0">
                <a:latin typeface="Times New Roman" panose="02020603050405020304" pitchFamily="18" charset="0"/>
                <a:cs typeface="Times New Roman" panose="02020603050405020304" pitchFamily="18" charset="0"/>
              </a:rPr>
              <a:t>Lê </a:t>
            </a:r>
            <a:r>
              <a:rPr lang="en-US" sz="3200" dirty="0" err="1">
                <a:latin typeface="Times New Roman" panose="02020603050405020304" pitchFamily="18" charset="0"/>
                <a:cs typeface="Times New Roman" panose="02020603050405020304" pitchFamily="18" charset="0"/>
              </a:rPr>
              <a:t>Nguyễn</a:t>
            </a:r>
            <a:r>
              <a:rPr lang="en-US" sz="3200" dirty="0">
                <a:latin typeface="Times New Roman" panose="02020603050405020304" pitchFamily="18" charset="0"/>
                <a:cs typeface="Times New Roman" panose="02020603050405020304" pitchFamily="18" charset="0"/>
              </a:rPr>
              <a:t> Hoàng Lâm</a:t>
            </a:r>
            <a:br>
              <a:rPr lang="en-US" dirty="0"/>
            </a:br>
            <a:endParaRPr lang="en-US" dirty="0"/>
          </a:p>
        </p:txBody>
      </p:sp>
      <p:sp>
        <p:nvSpPr>
          <p:cNvPr id="28" name="TextBox 27">
            <a:extLst>
              <a:ext uri="{FF2B5EF4-FFF2-40B4-BE49-F238E27FC236}">
                <a16:creationId xmlns:a16="http://schemas.microsoft.com/office/drawing/2014/main" id="{58E74E36-0BEB-A3F3-5FEE-59050F5C8C8D}"/>
              </a:ext>
            </a:extLst>
          </p:cNvPr>
          <p:cNvSpPr txBox="1"/>
          <p:nvPr/>
        </p:nvSpPr>
        <p:spPr>
          <a:xfrm>
            <a:off x="6764251" y="1523687"/>
            <a:ext cx="5486400" cy="707886"/>
          </a:xfrm>
          <a:prstGeom prst="rect">
            <a:avLst/>
          </a:prstGeom>
          <a:noFill/>
        </p:spPr>
        <p:txBody>
          <a:bodyPr wrap="square" rtlCol="0">
            <a:spAutoFit/>
          </a:bodyPr>
          <a:lstStyle/>
          <a:p>
            <a:r>
              <a:rPr lang="en-US" sz="4000" b="1" dirty="0">
                <a:solidFill>
                  <a:schemeClr val="bg1"/>
                </a:solidFill>
              </a:rPr>
              <a:t>DS312 </a:t>
            </a:r>
            <a:r>
              <a:rPr lang="en-US" sz="4000" b="1" dirty="0" err="1">
                <a:solidFill>
                  <a:schemeClr val="bg1"/>
                </a:solidFill>
              </a:rPr>
              <a:t>Xử</a:t>
            </a:r>
            <a:r>
              <a:rPr lang="en-US" sz="4000" b="1" dirty="0">
                <a:solidFill>
                  <a:schemeClr val="bg1"/>
                </a:solidFill>
              </a:rPr>
              <a:t> </a:t>
            </a:r>
            <a:r>
              <a:rPr lang="en-US" sz="4000" b="1" dirty="0" err="1">
                <a:solidFill>
                  <a:schemeClr val="bg1"/>
                </a:solidFill>
              </a:rPr>
              <a:t>lý</a:t>
            </a:r>
            <a:r>
              <a:rPr lang="en-US" sz="4000" b="1" dirty="0">
                <a:solidFill>
                  <a:schemeClr val="bg1"/>
                </a:solidFill>
              </a:rPr>
              <a:t> </a:t>
            </a:r>
            <a:r>
              <a:rPr lang="en-US" sz="4000" b="1" dirty="0" err="1">
                <a:solidFill>
                  <a:schemeClr val="bg1"/>
                </a:solidFill>
              </a:rPr>
              <a:t>ảnh</a:t>
            </a:r>
            <a:r>
              <a:rPr lang="en-US" sz="4000" b="1" dirty="0">
                <a:solidFill>
                  <a:schemeClr val="bg1"/>
                </a:solidFill>
              </a:rPr>
              <a:t> y khoa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2153218"/>
          </a:xfrm>
          <a:prstGeom prst="rect">
            <a:avLst/>
          </a:prstGeom>
          <a:noFill/>
        </p:spPr>
        <p:txBody>
          <a:bodyPr wrap="square">
            <a:spAutoFit/>
          </a:bodyPr>
          <a:lstStyle/>
          <a:p>
            <a:pPr>
              <a:lnSpc>
                <a:spcPct val="200000"/>
              </a:lnSpc>
            </a:pPr>
            <a:r>
              <a:rPr lang="en-US" sz="3600" dirty="0">
                <a:solidFill>
                  <a:schemeClr val="bg1"/>
                </a:solidFill>
                <a:latin typeface="+mj-lt"/>
              </a:rPr>
              <a:t>II. </a:t>
            </a:r>
            <a:r>
              <a:rPr lang="en-US" sz="3600" dirty="0" err="1">
                <a:solidFill>
                  <a:schemeClr val="bg1"/>
                </a:solidFill>
                <a:latin typeface="+mj-lt"/>
              </a:rPr>
              <a:t>Giới</a:t>
            </a:r>
            <a:r>
              <a:rPr lang="en-US" sz="3600" dirty="0">
                <a:solidFill>
                  <a:schemeClr val="bg1"/>
                </a:solidFill>
                <a:latin typeface="+mj-lt"/>
              </a:rPr>
              <a:t> </a:t>
            </a:r>
            <a:r>
              <a:rPr lang="en-US" sz="3600" dirty="0" err="1">
                <a:solidFill>
                  <a:schemeClr val="bg1"/>
                </a:solidFill>
                <a:latin typeface="+mj-lt"/>
              </a:rPr>
              <a:t>thiệu</a:t>
            </a:r>
            <a:r>
              <a:rPr lang="en-US" sz="3600" dirty="0">
                <a:solidFill>
                  <a:schemeClr val="bg1"/>
                </a:solidFill>
                <a:latin typeface="+mj-lt"/>
              </a:rPr>
              <a:t> </a:t>
            </a:r>
            <a:r>
              <a:rPr lang="en-US" sz="3600" dirty="0" err="1">
                <a:solidFill>
                  <a:schemeClr val="bg1"/>
                </a:solidFill>
                <a:latin typeface="+mj-lt"/>
              </a:rPr>
              <a:t>bộ</a:t>
            </a:r>
            <a:r>
              <a:rPr lang="en-US" sz="3600" dirty="0">
                <a:solidFill>
                  <a:schemeClr val="bg1"/>
                </a:solidFill>
                <a:latin typeface="+mj-lt"/>
              </a:rPr>
              <a:t> </a:t>
            </a:r>
            <a:r>
              <a:rPr lang="en-US" sz="3600" dirty="0" err="1">
                <a:solidFill>
                  <a:schemeClr val="bg1"/>
                </a:solidFill>
                <a:latin typeface="+mj-lt"/>
              </a:rPr>
              <a:t>dữ</a:t>
            </a:r>
            <a:r>
              <a:rPr lang="en-US" sz="3600" dirty="0">
                <a:solidFill>
                  <a:schemeClr val="bg1"/>
                </a:solidFill>
                <a:latin typeface="+mj-lt"/>
              </a:rPr>
              <a:t> </a:t>
            </a:r>
            <a:r>
              <a:rPr lang="en-US" sz="3600" dirty="0" err="1">
                <a:solidFill>
                  <a:schemeClr val="bg1"/>
                </a:solidFill>
                <a:latin typeface="+mj-lt"/>
              </a:rPr>
              <a:t>liệu</a:t>
            </a:r>
            <a:endParaRPr lang="en-US" sz="3600" dirty="0">
              <a:solidFill>
                <a:schemeClr val="bg1"/>
              </a:solidFill>
              <a:latin typeface="+mj-lt"/>
            </a:endParaRPr>
          </a:p>
          <a:p>
            <a:pPr marL="400050" indent="-400050">
              <a:lnSpc>
                <a:spcPct val="200000"/>
              </a:lnSpc>
              <a:buAutoNum type="romanUcPeriod"/>
            </a:pPr>
            <a:endParaRPr lang="en-US" sz="3600" dirty="0">
              <a:solidFill>
                <a:schemeClr val="bg1"/>
              </a:solidFill>
              <a:latin typeface="+mj-lt"/>
            </a:endParaRPr>
          </a:p>
        </p:txBody>
      </p:sp>
      <p:grpSp>
        <p:nvGrpSpPr>
          <p:cNvPr id="18" name="Group 17">
            <a:extLst>
              <a:ext uri="{FF2B5EF4-FFF2-40B4-BE49-F238E27FC236}">
                <a16:creationId xmlns:a16="http://schemas.microsoft.com/office/drawing/2014/main" id="{A3F9D68C-1C90-8D45-2644-54D75B61F618}"/>
              </a:ext>
            </a:extLst>
          </p:cNvPr>
          <p:cNvGrpSpPr/>
          <p:nvPr/>
        </p:nvGrpSpPr>
        <p:grpSpPr>
          <a:xfrm>
            <a:off x="1482242" y="1813119"/>
            <a:ext cx="15205558" cy="1285428"/>
            <a:chOff x="1903140" y="2735735"/>
            <a:chExt cx="6270473" cy="765286"/>
          </a:xfrm>
        </p:grpSpPr>
        <p:sp>
          <p:nvSpPr>
            <p:cNvPr id="20" name="Rectangle 19">
              <a:extLst>
                <a:ext uri="{FF2B5EF4-FFF2-40B4-BE49-F238E27FC236}">
                  <a16:creationId xmlns:a16="http://schemas.microsoft.com/office/drawing/2014/main" id="{9B83EE1C-24CD-1FDA-6A55-950E10088DF1}"/>
                </a:ext>
              </a:extLst>
            </p:cNvPr>
            <p:cNvSpPr/>
            <p:nvPr/>
          </p:nvSpPr>
          <p:spPr>
            <a:xfrm>
              <a:off x="1903140" y="2735735"/>
              <a:ext cx="3583259" cy="370721"/>
            </a:xfrm>
            <a:prstGeom prst="rect">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t>Train</a:t>
              </a:r>
              <a:endParaRPr lang="en-AS" sz="3200"/>
            </a:p>
          </p:txBody>
        </p:sp>
        <p:sp>
          <p:nvSpPr>
            <p:cNvPr id="21" name="Rectangle 20">
              <a:extLst>
                <a:ext uri="{FF2B5EF4-FFF2-40B4-BE49-F238E27FC236}">
                  <a16:creationId xmlns:a16="http://schemas.microsoft.com/office/drawing/2014/main" id="{67D0990D-F091-D27A-F949-88AA2A85EFD9}"/>
                </a:ext>
              </a:extLst>
            </p:cNvPr>
            <p:cNvSpPr/>
            <p:nvPr/>
          </p:nvSpPr>
          <p:spPr>
            <a:xfrm>
              <a:off x="5486399" y="2735735"/>
              <a:ext cx="1343607" cy="370721"/>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a:t>Val</a:t>
              </a:r>
              <a:endParaRPr lang="en-AS" sz="3200"/>
            </a:p>
          </p:txBody>
        </p:sp>
        <p:sp>
          <p:nvSpPr>
            <p:cNvPr id="23" name="Rectangle 22">
              <a:extLst>
                <a:ext uri="{FF2B5EF4-FFF2-40B4-BE49-F238E27FC236}">
                  <a16:creationId xmlns:a16="http://schemas.microsoft.com/office/drawing/2014/main" id="{DCB3076A-8865-605E-3222-6B8DB8595094}"/>
                </a:ext>
              </a:extLst>
            </p:cNvPr>
            <p:cNvSpPr/>
            <p:nvPr/>
          </p:nvSpPr>
          <p:spPr>
            <a:xfrm>
              <a:off x="6830006" y="2735735"/>
              <a:ext cx="1343607" cy="370721"/>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t>Test</a:t>
              </a:r>
              <a:endParaRPr lang="en-AS" sz="3200" dirty="0"/>
            </a:p>
          </p:txBody>
        </p:sp>
        <p:sp>
          <p:nvSpPr>
            <p:cNvPr id="24" name="TextBox 23">
              <a:extLst>
                <a:ext uri="{FF2B5EF4-FFF2-40B4-BE49-F238E27FC236}">
                  <a16:creationId xmlns:a16="http://schemas.microsoft.com/office/drawing/2014/main" id="{991F527E-859A-2670-14D8-EF0833DF7214}"/>
                </a:ext>
              </a:extLst>
            </p:cNvPr>
            <p:cNvSpPr txBox="1"/>
            <p:nvPr/>
          </p:nvSpPr>
          <p:spPr>
            <a:xfrm>
              <a:off x="3397589" y="3152872"/>
              <a:ext cx="594359" cy="348149"/>
            </a:xfrm>
            <a:prstGeom prst="rect">
              <a:avLst/>
            </a:prstGeom>
            <a:noFill/>
          </p:spPr>
          <p:txBody>
            <a:bodyPr wrap="square" rtlCol="0">
              <a:spAutoFit/>
            </a:bodyPr>
            <a:lstStyle/>
            <a:p>
              <a:r>
                <a:rPr lang="en-US" sz="3200" dirty="0">
                  <a:solidFill>
                    <a:schemeClr val="bg1"/>
                  </a:solidFill>
                </a:rPr>
                <a:t>60%</a:t>
              </a:r>
              <a:endParaRPr lang="en-AS" sz="3200" dirty="0">
                <a:solidFill>
                  <a:schemeClr val="bg1"/>
                </a:solidFill>
              </a:endParaRPr>
            </a:p>
          </p:txBody>
        </p:sp>
        <p:sp>
          <p:nvSpPr>
            <p:cNvPr id="25" name="TextBox 24">
              <a:extLst>
                <a:ext uri="{FF2B5EF4-FFF2-40B4-BE49-F238E27FC236}">
                  <a16:creationId xmlns:a16="http://schemas.microsoft.com/office/drawing/2014/main" id="{157FC45E-A230-CE4A-0179-515EA479E3F7}"/>
                </a:ext>
              </a:extLst>
            </p:cNvPr>
            <p:cNvSpPr txBox="1"/>
            <p:nvPr/>
          </p:nvSpPr>
          <p:spPr>
            <a:xfrm>
              <a:off x="5861022" y="3152872"/>
              <a:ext cx="594359" cy="348149"/>
            </a:xfrm>
            <a:prstGeom prst="rect">
              <a:avLst/>
            </a:prstGeom>
            <a:noFill/>
          </p:spPr>
          <p:txBody>
            <a:bodyPr wrap="square" rtlCol="0">
              <a:spAutoFit/>
            </a:bodyPr>
            <a:lstStyle/>
            <a:p>
              <a:r>
                <a:rPr lang="en-US" sz="3200" dirty="0">
                  <a:solidFill>
                    <a:schemeClr val="bg1"/>
                  </a:solidFill>
                </a:rPr>
                <a:t>20%</a:t>
              </a:r>
              <a:endParaRPr lang="en-AS" sz="3200" dirty="0">
                <a:solidFill>
                  <a:schemeClr val="bg1"/>
                </a:solidFill>
              </a:endParaRPr>
            </a:p>
          </p:txBody>
        </p:sp>
        <p:sp>
          <p:nvSpPr>
            <p:cNvPr id="26" name="TextBox 25">
              <a:extLst>
                <a:ext uri="{FF2B5EF4-FFF2-40B4-BE49-F238E27FC236}">
                  <a16:creationId xmlns:a16="http://schemas.microsoft.com/office/drawing/2014/main" id="{213EB013-5B24-8666-1BA7-9B8E33168B6F}"/>
                </a:ext>
              </a:extLst>
            </p:cNvPr>
            <p:cNvSpPr txBox="1"/>
            <p:nvPr/>
          </p:nvSpPr>
          <p:spPr>
            <a:xfrm>
              <a:off x="7204629" y="3152872"/>
              <a:ext cx="594359" cy="348149"/>
            </a:xfrm>
            <a:prstGeom prst="rect">
              <a:avLst/>
            </a:prstGeom>
            <a:noFill/>
          </p:spPr>
          <p:txBody>
            <a:bodyPr wrap="square" rtlCol="0">
              <a:spAutoFit/>
            </a:bodyPr>
            <a:lstStyle/>
            <a:p>
              <a:r>
                <a:rPr lang="en-US" sz="3200" dirty="0">
                  <a:solidFill>
                    <a:schemeClr val="bg1"/>
                  </a:solidFill>
                </a:rPr>
                <a:t>20%</a:t>
              </a:r>
              <a:endParaRPr lang="en-AS" sz="3200" dirty="0">
                <a:solidFill>
                  <a:schemeClr val="bg1"/>
                </a:solidFill>
              </a:endParaRPr>
            </a:p>
          </p:txBody>
        </p:sp>
      </p:grpSp>
      <p:pic>
        <p:nvPicPr>
          <p:cNvPr id="28" name="Picture 27">
            <a:extLst>
              <a:ext uri="{FF2B5EF4-FFF2-40B4-BE49-F238E27FC236}">
                <a16:creationId xmlns:a16="http://schemas.microsoft.com/office/drawing/2014/main" id="{6A7D8FAD-2C68-082B-FE90-A6D204DD51E0}"/>
              </a:ext>
            </a:extLst>
          </p:cNvPr>
          <p:cNvPicPr>
            <a:picLocks noChangeAspect="1"/>
          </p:cNvPicPr>
          <p:nvPr/>
        </p:nvPicPr>
        <p:blipFill>
          <a:blip r:embed="rId8"/>
          <a:stretch>
            <a:fillRect/>
          </a:stretch>
        </p:blipFill>
        <p:spPr>
          <a:xfrm>
            <a:off x="1482242" y="3413528"/>
            <a:ext cx="4726811" cy="5844771"/>
          </a:xfrm>
          <a:prstGeom prst="rect">
            <a:avLst/>
          </a:prstGeom>
        </p:spPr>
      </p:pic>
      <p:sp>
        <p:nvSpPr>
          <p:cNvPr id="29" name="TextBox 28">
            <a:extLst>
              <a:ext uri="{FF2B5EF4-FFF2-40B4-BE49-F238E27FC236}">
                <a16:creationId xmlns:a16="http://schemas.microsoft.com/office/drawing/2014/main" id="{91EF15B1-2870-9FD3-D2A5-C81089830578}"/>
              </a:ext>
            </a:extLst>
          </p:cNvPr>
          <p:cNvSpPr txBox="1"/>
          <p:nvPr/>
        </p:nvSpPr>
        <p:spPr>
          <a:xfrm>
            <a:off x="7092461" y="4111332"/>
            <a:ext cx="9933673" cy="3894015"/>
          </a:xfrm>
          <a:prstGeom prst="rect">
            <a:avLst/>
          </a:prstGeom>
          <a:noFill/>
        </p:spPr>
        <p:txBody>
          <a:bodyPr wrap="square" rtlCol="0">
            <a:spAutoFit/>
          </a:bodyPr>
          <a:lstStyle/>
          <a:p>
            <a:pPr>
              <a:lnSpc>
                <a:spcPct val="200000"/>
              </a:lnSpc>
            </a:pPr>
            <a:r>
              <a:rPr lang="en-US" sz="3200" dirty="0" err="1">
                <a:solidFill>
                  <a:schemeClr val="bg1"/>
                </a:solidFill>
              </a:rPr>
              <a:t>Bộ</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được</a:t>
            </a:r>
            <a:r>
              <a:rPr lang="en-US" sz="3200" dirty="0">
                <a:solidFill>
                  <a:schemeClr val="bg1"/>
                </a:solidFill>
              </a:rPr>
              <a:t> </a:t>
            </a:r>
            <a:r>
              <a:rPr lang="en-US" sz="3200" dirty="0" err="1">
                <a:solidFill>
                  <a:schemeClr val="bg1"/>
                </a:solidFill>
              </a:rPr>
              <a:t>chí</a:t>
            </a:r>
            <a:r>
              <a:rPr lang="en-US" sz="3200" dirty="0">
                <a:solidFill>
                  <a:schemeClr val="bg1"/>
                </a:solidFill>
              </a:rPr>
              <a:t> </a:t>
            </a:r>
            <a:r>
              <a:rPr lang="en-US" sz="3200" dirty="0" err="1">
                <a:solidFill>
                  <a:schemeClr val="bg1"/>
                </a:solidFill>
              </a:rPr>
              <a:t>thành</a:t>
            </a:r>
            <a:r>
              <a:rPr lang="en-US" sz="3200" dirty="0">
                <a:solidFill>
                  <a:schemeClr val="bg1"/>
                </a:solidFill>
              </a:rPr>
              <a:t> 3 </a:t>
            </a:r>
            <a:r>
              <a:rPr lang="en-US" sz="3200" dirty="0" err="1">
                <a:solidFill>
                  <a:schemeClr val="bg1"/>
                </a:solidFill>
              </a:rPr>
              <a:t>tập</a:t>
            </a:r>
            <a:r>
              <a:rPr lang="en-US" sz="3200" dirty="0">
                <a:solidFill>
                  <a:schemeClr val="bg1"/>
                </a:solidFill>
              </a:rPr>
              <a:t> </a:t>
            </a:r>
            <a:r>
              <a:rPr lang="en-US" sz="3200" dirty="0" err="1">
                <a:solidFill>
                  <a:schemeClr val="bg1"/>
                </a:solidFill>
              </a:rPr>
              <a:t>gồm</a:t>
            </a:r>
            <a:r>
              <a:rPr lang="en-US" sz="3200" dirty="0">
                <a:solidFill>
                  <a:schemeClr val="bg1"/>
                </a:solidFill>
              </a:rPr>
              <a:t> train, valid </a:t>
            </a:r>
            <a:r>
              <a:rPr lang="en-US" sz="3200" dirty="0" err="1">
                <a:solidFill>
                  <a:schemeClr val="bg1"/>
                </a:solidFill>
              </a:rPr>
              <a:t>và</a:t>
            </a:r>
            <a:r>
              <a:rPr lang="en-US" sz="3200" dirty="0">
                <a:solidFill>
                  <a:schemeClr val="bg1"/>
                </a:solidFill>
              </a:rPr>
              <a:t> test:</a:t>
            </a:r>
          </a:p>
          <a:p>
            <a:pPr>
              <a:lnSpc>
                <a:spcPct val="200000"/>
              </a:lnSpc>
            </a:pPr>
            <a:r>
              <a:rPr lang="en-US" sz="3200" dirty="0" err="1">
                <a:solidFill>
                  <a:schemeClr val="bg1"/>
                </a:solidFill>
              </a:rPr>
              <a:t>Tập</a:t>
            </a:r>
            <a:r>
              <a:rPr lang="en-US" sz="3200" dirty="0">
                <a:solidFill>
                  <a:schemeClr val="bg1"/>
                </a:solidFill>
              </a:rPr>
              <a:t> train </a:t>
            </a:r>
            <a:r>
              <a:rPr lang="en-US" sz="3200" dirty="0" err="1">
                <a:solidFill>
                  <a:schemeClr val="bg1"/>
                </a:solidFill>
              </a:rPr>
              <a:t>có</a:t>
            </a:r>
            <a:r>
              <a:rPr lang="en-US" sz="3200" dirty="0">
                <a:solidFill>
                  <a:schemeClr val="bg1"/>
                </a:solidFill>
              </a:rPr>
              <a:t> 3143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huấn</a:t>
            </a:r>
            <a:r>
              <a:rPr lang="en-US" sz="3200" dirty="0">
                <a:solidFill>
                  <a:schemeClr val="bg1"/>
                </a:solidFill>
              </a:rPr>
              <a:t> </a:t>
            </a:r>
            <a:r>
              <a:rPr lang="en-US" sz="3200" dirty="0" err="1">
                <a:solidFill>
                  <a:schemeClr val="bg1"/>
                </a:solidFill>
              </a:rPr>
              <a:t>luyện</a:t>
            </a:r>
            <a:endParaRPr lang="en-US" sz="3200" dirty="0">
              <a:solidFill>
                <a:schemeClr val="bg1"/>
              </a:solidFill>
            </a:endParaRPr>
          </a:p>
          <a:p>
            <a:pPr>
              <a:lnSpc>
                <a:spcPct val="200000"/>
              </a:lnSpc>
            </a:pPr>
            <a:r>
              <a:rPr lang="en-US" sz="3200" dirty="0" err="1">
                <a:solidFill>
                  <a:schemeClr val="bg1"/>
                </a:solidFill>
              </a:rPr>
              <a:t>Tập</a:t>
            </a:r>
            <a:r>
              <a:rPr lang="en-US" sz="3200" dirty="0">
                <a:solidFill>
                  <a:schemeClr val="bg1"/>
                </a:solidFill>
              </a:rPr>
              <a:t> valid </a:t>
            </a:r>
            <a:r>
              <a:rPr lang="en-US" sz="3200" dirty="0" err="1">
                <a:solidFill>
                  <a:schemeClr val="bg1"/>
                </a:solidFill>
              </a:rPr>
              <a:t>có</a:t>
            </a:r>
            <a:r>
              <a:rPr lang="en-US" sz="3200" dirty="0">
                <a:solidFill>
                  <a:schemeClr val="bg1"/>
                </a:solidFill>
              </a:rPr>
              <a:t> 393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đánh</a:t>
            </a:r>
            <a:r>
              <a:rPr lang="en-US" sz="3200" dirty="0">
                <a:solidFill>
                  <a:schemeClr val="bg1"/>
                </a:solidFill>
              </a:rPr>
              <a:t> </a:t>
            </a:r>
            <a:r>
              <a:rPr lang="en-US" sz="3200" dirty="0" err="1">
                <a:solidFill>
                  <a:schemeClr val="bg1"/>
                </a:solidFill>
              </a:rPr>
              <a:t>giá</a:t>
            </a:r>
            <a:endParaRPr lang="en-US" sz="3200" dirty="0">
              <a:solidFill>
                <a:schemeClr val="bg1"/>
              </a:solidFill>
            </a:endParaRPr>
          </a:p>
          <a:p>
            <a:pPr>
              <a:lnSpc>
                <a:spcPct val="200000"/>
              </a:lnSpc>
            </a:pPr>
            <a:r>
              <a:rPr lang="en-US" sz="3200" dirty="0" err="1">
                <a:solidFill>
                  <a:schemeClr val="bg1"/>
                </a:solidFill>
              </a:rPr>
              <a:t>Tập</a:t>
            </a:r>
            <a:r>
              <a:rPr lang="en-US" sz="3200" dirty="0">
                <a:solidFill>
                  <a:schemeClr val="bg1"/>
                </a:solidFill>
              </a:rPr>
              <a:t> test </a:t>
            </a:r>
            <a:r>
              <a:rPr lang="en-US" sz="3200" dirty="0" err="1">
                <a:solidFill>
                  <a:schemeClr val="bg1"/>
                </a:solidFill>
              </a:rPr>
              <a:t>có</a:t>
            </a:r>
            <a:r>
              <a:rPr lang="en-US" sz="3200" dirty="0">
                <a:solidFill>
                  <a:schemeClr val="bg1"/>
                </a:solidFill>
              </a:rPr>
              <a:t> 393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kiểm</a:t>
            </a:r>
            <a:r>
              <a:rPr lang="en-US" sz="3200" dirty="0">
                <a:solidFill>
                  <a:schemeClr val="bg1"/>
                </a:solidFill>
              </a:rPr>
              <a:t> </a:t>
            </a:r>
            <a:r>
              <a:rPr lang="en-US" sz="3200" dirty="0" err="1">
                <a:solidFill>
                  <a:schemeClr val="bg1"/>
                </a:solidFill>
              </a:rPr>
              <a:t>thử</a:t>
            </a:r>
            <a:endParaRPr lang="en-US" sz="3200" dirty="0">
              <a:solidFill>
                <a:schemeClr val="bg1"/>
              </a:solidFill>
            </a:endParaRPr>
          </a:p>
        </p:txBody>
      </p:sp>
    </p:spTree>
    <p:extLst>
      <p:ext uri="{BB962C8B-B14F-4D97-AF65-F5344CB8AC3E}">
        <p14:creationId xmlns:p14="http://schemas.microsoft.com/office/powerpoint/2010/main" val="52823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316240" y="-6295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III. </a:t>
            </a:r>
            <a:r>
              <a:rPr lang="vi-VN" sz="3600" dirty="0">
                <a:solidFill>
                  <a:schemeClr val="bg1"/>
                </a:solidFill>
                <a:latin typeface="+mj-lt"/>
              </a:rPr>
              <a:t>Phương pháp/Hướng tiếp cận</a:t>
            </a:r>
            <a:endParaRPr lang="en-US" sz="3600" dirty="0">
              <a:solidFill>
                <a:schemeClr val="bg1"/>
              </a:solidFill>
              <a:latin typeface="+mj-lt"/>
            </a:endParaRPr>
          </a:p>
        </p:txBody>
      </p:sp>
      <p:sp>
        <p:nvSpPr>
          <p:cNvPr id="18" name="Subtitle 2">
            <a:extLst>
              <a:ext uri="{FF2B5EF4-FFF2-40B4-BE49-F238E27FC236}">
                <a16:creationId xmlns:a16="http://schemas.microsoft.com/office/drawing/2014/main" id="{CC4BEB9E-4C08-5560-B8FA-0F6544FB4314}"/>
              </a:ext>
            </a:extLst>
          </p:cNvPr>
          <p:cNvSpPr txBox="1">
            <a:spLocks/>
          </p:cNvSpPr>
          <p:nvPr/>
        </p:nvSpPr>
        <p:spPr>
          <a:xfrm>
            <a:off x="1315844" y="1259430"/>
            <a:ext cx="7683687" cy="8456069"/>
          </a:xfrm>
          <a:prstGeom prst="rect">
            <a:avLst/>
          </a:prstGeom>
        </p:spPr>
        <p:txBody>
          <a:bodyPr>
            <a:normAutofit fontScale="925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20000"/>
              </a:lnSpc>
            </a:pPr>
            <a:r>
              <a:rPr lang="en-US" sz="3500" dirty="0" err="1">
                <a:solidFill>
                  <a:schemeClr val="bg1"/>
                </a:solidFill>
              </a:rPr>
              <a:t>Các</a:t>
            </a:r>
            <a:r>
              <a:rPr lang="en-US" sz="3500" dirty="0">
                <a:solidFill>
                  <a:schemeClr val="bg1"/>
                </a:solidFill>
              </a:rPr>
              <a:t> </a:t>
            </a:r>
            <a:r>
              <a:rPr lang="en-US" sz="3500" dirty="0" err="1">
                <a:solidFill>
                  <a:schemeClr val="bg1"/>
                </a:solidFill>
              </a:rPr>
              <a:t>khối</a:t>
            </a:r>
            <a:r>
              <a:rPr lang="en-US" sz="3500" dirty="0">
                <a:solidFill>
                  <a:schemeClr val="bg1"/>
                </a:solidFill>
              </a:rPr>
              <a:t> u </a:t>
            </a:r>
            <a:r>
              <a:rPr lang="en-US" sz="3500" dirty="0" err="1">
                <a:solidFill>
                  <a:schemeClr val="bg1"/>
                </a:solidFill>
              </a:rPr>
              <a:t>trong</a:t>
            </a:r>
            <a:r>
              <a:rPr lang="en-US" sz="3500" dirty="0">
                <a:solidFill>
                  <a:schemeClr val="bg1"/>
                </a:solidFill>
              </a:rPr>
              <a:t> </a:t>
            </a:r>
            <a:r>
              <a:rPr lang="en-US" sz="3500" dirty="0" err="1">
                <a:solidFill>
                  <a:schemeClr val="bg1"/>
                </a:solidFill>
              </a:rPr>
              <a:t>ảnh</a:t>
            </a:r>
            <a:r>
              <a:rPr lang="en-US" sz="3500" dirty="0">
                <a:solidFill>
                  <a:schemeClr val="bg1"/>
                </a:solidFill>
              </a:rPr>
              <a:t> MRI </a:t>
            </a:r>
            <a:r>
              <a:rPr lang="en-US" sz="3500" dirty="0" err="1">
                <a:solidFill>
                  <a:schemeClr val="bg1"/>
                </a:solidFill>
              </a:rPr>
              <a:t>não</a:t>
            </a:r>
            <a:r>
              <a:rPr lang="en-US" sz="3500" dirty="0">
                <a:solidFill>
                  <a:schemeClr val="bg1"/>
                </a:solidFill>
              </a:rPr>
              <a:t> </a:t>
            </a:r>
            <a:r>
              <a:rPr lang="en-US" sz="3500" dirty="0" err="1">
                <a:solidFill>
                  <a:schemeClr val="bg1"/>
                </a:solidFill>
              </a:rPr>
              <a:t>có</a:t>
            </a:r>
            <a:r>
              <a:rPr lang="en-US" sz="3500" dirty="0">
                <a:solidFill>
                  <a:schemeClr val="bg1"/>
                </a:solidFill>
              </a:rPr>
              <a:t> </a:t>
            </a:r>
            <a:r>
              <a:rPr lang="en-US" sz="3500" dirty="0" err="1">
                <a:solidFill>
                  <a:schemeClr val="bg1"/>
                </a:solidFill>
              </a:rPr>
              <a:t>kích</a:t>
            </a:r>
            <a:r>
              <a:rPr lang="en-US" sz="3500" dirty="0">
                <a:solidFill>
                  <a:schemeClr val="bg1"/>
                </a:solidFill>
              </a:rPr>
              <a:t> </a:t>
            </a:r>
            <a:r>
              <a:rPr lang="en-US" sz="3500" dirty="0" err="1">
                <a:solidFill>
                  <a:schemeClr val="bg1"/>
                </a:solidFill>
              </a:rPr>
              <a:t>thước</a:t>
            </a:r>
            <a:r>
              <a:rPr lang="en-US" sz="3500" dirty="0">
                <a:solidFill>
                  <a:schemeClr val="bg1"/>
                </a:solidFill>
              </a:rPr>
              <a:t> </a:t>
            </a:r>
            <a:r>
              <a:rPr lang="en-US" sz="3500" dirty="0" err="1">
                <a:solidFill>
                  <a:schemeClr val="bg1"/>
                </a:solidFill>
              </a:rPr>
              <a:t>lớn</a:t>
            </a:r>
            <a:r>
              <a:rPr lang="en-US" sz="3500" dirty="0">
                <a:solidFill>
                  <a:schemeClr val="bg1"/>
                </a:solidFill>
              </a:rPr>
              <a:t> </a:t>
            </a:r>
            <a:r>
              <a:rPr lang="en-US" sz="3500" dirty="0" err="1">
                <a:solidFill>
                  <a:schemeClr val="bg1"/>
                </a:solidFill>
              </a:rPr>
              <a:t>nhỏ</a:t>
            </a:r>
            <a:r>
              <a:rPr lang="en-US" sz="3500" dirty="0">
                <a:solidFill>
                  <a:schemeClr val="bg1"/>
                </a:solidFill>
              </a:rPr>
              <a:t> </a:t>
            </a:r>
            <a:r>
              <a:rPr lang="en-US" sz="3500" dirty="0" err="1">
                <a:solidFill>
                  <a:schemeClr val="bg1"/>
                </a:solidFill>
              </a:rPr>
              <a:t>đa</a:t>
            </a:r>
            <a:r>
              <a:rPr lang="en-US" sz="3500" dirty="0">
                <a:solidFill>
                  <a:schemeClr val="bg1"/>
                </a:solidFill>
              </a:rPr>
              <a:t> </a:t>
            </a:r>
            <a:r>
              <a:rPr lang="en-US" sz="3500" dirty="0" err="1">
                <a:solidFill>
                  <a:schemeClr val="bg1"/>
                </a:solidFill>
              </a:rPr>
              <a:t>dạng</a:t>
            </a:r>
            <a:r>
              <a:rPr lang="en-US" sz="3500" dirty="0">
                <a:solidFill>
                  <a:schemeClr val="bg1"/>
                </a:solidFill>
              </a:rPr>
              <a:t>, </a:t>
            </a:r>
            <a:r>
              <a:rPr lang="en-US" sz="3500" dirty="0" err="1">
                <a:solidFill>
                  <a:schemeClr val="bg1"/>
                </a:solidFill>
              </a:rPr>
              <a:t>không</a:t>
            </a:r>
            <a:r>
              <a:rPr lang="en-US" sz="3500" dirty="0">
                <a:solidFill>
                  <a:schemeClr val="bg1"/>
                </a:solidFill>
              </a:rPr>
              <a:t> </a:t>
            </a:r>
            <a:r>
              <a:rPr lang="en-US" sz="3500" dirty="0" err="1">
                <a:solidFill>
                  <a:schemeClr val="bg1"/>
                </a:solidFill>
              </a:rPr>
              <a:t>đồng</a:t>
            </a:r>
            <a:r>
              <a:rPr lang="en-US" sz="3500" dirty="0">
                <a:solidFill>
                  <a:schemeClr val="bg1"/>
                </a:solidFill>
              </a:rPr>
              <a:t> </a:t>
            </a:r>
            <a:r>
              <a:rPr lang="en-US" sz="3500" dirty="0" err="1">
                <a:solidFill>
                  <a:schemeClr val="bg1"/>
                </a:solidFill>
              </a:rPr>
              <a:t>nhất</a:t>
            </a:r>
            <a:r>
              <a:rPr lang="en-US" sz="3500" dirty="0">
                <a:solidFill>
                  <a:schemeClr val="bg1"/>
                </a:solidFill>
              </a:rPr>
              <a:t>.</a:t>
            </a:r>
          </a:p>
          <a:p>
            <a:pPr>
              <a:lnSpc>
                <a:spcPct val="120000"/>
              </a:lnSpc>
            </a:pPr>
            <a:r>
              <a:rPr lang="en-US" sz="3500" dirty="0" err="1">
                <a:solidFill>
                  <a:schemeClr val="bg1"/>
                </a:solidFill>
              </a:rPr>
              <a:t>Mô</a:t>
            </a:r>
            <a:r>
              <a:rPr lang="en-US" sz="3500" dirty="0">
                <a:solidFill>
                  <a:schemeClr val="bg1"/>
                </a:solidFill>
              </a:rPr>
              <a:t> </a:t>
            </a:r>
            <a:r>
              <a:rPr lang="en-US" sz="3500" dirty="0" err="1">
                <a:solidFill>
                  <a:schemeClr val="bg1"/>
                </a:solidFill>
              </a:rPr>
              <a:t>hình</a:t>
            </a:r>
            <a:r>
              <a:rPr lang="en-US" sz="3500" dirty="0">
                <a:solidFill>
                  <a:schemeClr val="bg1"/>
                </a:solidFill>
              </a:rPr>
              <a:t> yolo </a:t>
            </a:r>
            <a:r>
              <a:rPr lang="en-US" sz="3500" dirty="0" err="1">
                <a:solidFill>
                  <a:schemeClr val="bg1"/>
                </a:solidFill>
              </a:rPr>
              <a:t>là</a:t>
            </a:r>
            <a:r>
              <a:rPr lang="en-US" sz="3500" dirty="0">
                <a:solidFill>
                  <a:schemeClr val="bg1"/>
                </a:solidFill>
              </a:rPr>
              <a:t> </a:t>
            </a:r>
            <a:r>
              <a:rPr lang="en-US" sz="3500" dirty="0" err="1">
                <a:solidFill>
                  <a:schemeClr val="bg1"/>
                </a:solidFill>
              </a:rPr>
              <a:t>mô</a:t>
            </a:r>
            <a:r>
              <a:rPr lang="en-US" sz="3500" dirty="0">
                <a:solidFill>
                  <a:schemeClr val="bg1"/>
                </a:solidFill>
              </a:rPr>
              <a:t> </a:t>
            </a:r>
            <a:r>
              <a:rPr lang="en-US" sz="3500" dirty="0" err="1">
                <a:solidFill>
                  <a:schemeClr val="bg1"/>
                </a:solidFill>
              </a:rPr>
              <a:t>hình</a:t>
            </a:r>
            <a:r>
              <a:rPr lang="en-US" sz="3500" dirty="0">
                <a:solidFill>
                  <a:schemeClr val="bg1"/>
                </a:solidFill>
              </a:rPr>
              <a:t> </a:t>
            </a:r>
            <a:r>
              <a:rPr lang="en-US" sz="3500" dirty="0" err="1">
                <a:solidFill>
                  <a:schemeClr val="bg1"/>
                </a:solidFill>
              </a:rPr>
              <a:t>rất</a:t>
            </a:r>
            <a:r>
              <a:rPr lang="en-US" sz="3500" dirty="0">
                <a:solidFill>
                  <a:schemeClr val="bg1"/>
                </a:solidFill>
              </a:rPr>
              <a:t> </a:t>
            </a:r>
            <a:r>
              <a:rPr lang="en-US" sz="3500" dirty="0" err="1">
                <a:solidFill>
                  <a:schemeClr val="bg1"/>
                </a:solidFill>
              </a:rPr>
              <a:t>phổ</a:t>
            </a:r>
            <a:r>
              <a:rPr lang="en-US" sz="3500" dirty="0">
                <a:solidFill>
                  <a:schemeClr val="bg1"/>
                </a:solidFill>
              </a:rPr>
              <a:t> </a:t>
            </a:r>
            <a:r>
              <a:rPr lang="en-US" sz="3500" dirty="0" err="1">
                <a:solidFill>
                  <a:schemeClr val="bg1"/>
                </a:solidFill>
              </a:rPr>
              <a:t>biến</a:t>
            </a:r>
            <a:r>
              <a:rPr lang="en-US" sz="3500" dirty="0">
                <a:solidFill>
                  <a:schemeClr val="bg1"/>
                </a:solidFill>
              </a:rPr>
              <a:t> </a:t>
            </a:r>
            <a:r>
              <a:rPr lang="en-US" sz="3500" dirty="0" err="1">
                <a:solidFill>
                  <a:schemeClr val="bg1"/>
                </a:solidFill>
              </a:rPr>
              <a:t>cho</a:t>
            </a:r>
            <a:r>
              <a:rPr lang="en-US" sz="3500" dirty="0">
                <a:solidFill>
                  <a:schemeClr val="bg1"/>
                </a:solidFill>
              </a:rPr>
              <a:t> </a:t>
            </a:r>
            <a:r>
              <a:rPr lang="en-US" sz="3500" dirty="0" err="1">
                <a:solidFill>
                  <a:schemeClr val="bg1"/>
                </a:solidFill>
              </a:rPr>
              <a:t>phân</a:t>
            </a:r>
            <a:r>
              <a:rPr lang="en-US" sz="3500" dirty="0">
                <a:solidFill>
                  <a:schemeClr val="bg1"/>
                </a:solidFill>
              </a:rPr>
              <a:t> </a:t>
            </a:r>
            <a:r>
              <a:rPr lang="en-US" sz="3500" dirty="0" err="1">
                <a:solidFill>
                  <a:schemeClr val="bg1"/>
                </a:solidFill>
              </a:rPr>
              <a:t>loại</a:t>
            </a:r>
            <a:r>
              <a:rPr lang="en-US" sz="3500" dirty="0">
                <a:solidFill>
                  <a:schemeClr val="bg1"/>
                </a:solidFill>
              </a:rPr>
              <a:t>, </a:t>
            </a:r>
            <a:r>
              <a:rPr lang="en-US" sz="3500" dirty="0" err="1">
                <a:solidFill>
                  <a:schemeClr val="bg1"/>
                </a:solidFill>
              </a:rPr>
              <a:t>phát</a:t>
            </a:r>
            <a:r>
              <a:rPr lang="en-US" sz="3500" dirty="0">
                <a:solidFill>
                  <a:schemeClr val="bg1"/>
                </a:solidFill>
              </a:rPr>
              <a:t> </a:t>
            </a:r>
            <a:r>
              <a:rPr lang="en-US" sz="3500" dirty="0" err="1">
                <a:solidFill>
                  <a:schemeClr val="bg1"/>
                </a:solidFill>
              </a:rPr>
              <a:t>hiện</a:t>
            </a:r>
            <a:r>
              <a:rPr lang="en-US" sz="3500" dirty="0">
                <a:solidFill>
                  <a:schemeClr val="bg1"/>
                </a:solidFill>
              </a:rPr>
              <a:t> </a:t>
            </a:r>
            <a:r>
              <a:rPr lang="en-US" sz="3500" dirty="0" err="1">
                <a:solidFill>
                  <a:schemeClr val="bg1"/>
                </a:solidFill>
              </a:rPr>
              <a:t>và</a:t>
            </a:r>
            <a:r>
              <a:rPr lang="en-US" sz="3500" dirty="0">
                <a:solidFill>
                  <a:schemeClr val="bg1"/>
                </a:solidFill>
              </a:rPr>
              <a:t> </a:t>
            </a:r>
            <a:r>
              <a:rPr lang="en-US" sz="3500" dirty="0" err="1">
                <a:solidFill>
                  <a:schemeClr val="bg1"/>
                </a:solidFill>
              </a:rPr>
              <a:t>phân</a:t>
            </a:r>
            <a:r>
              <a:rPr lang="en-US" sz="3500" dirty="0">
                <a:solidFill>
                  <a:schemeClr val="bg1"/>
                </a:solidFill>
              </a:rPr>
              <a:t> </a:t>
            </a:r>
            <a:r>
              <a:rPr lang="en-US" sz="3500" dirty="0" err="1">
                <a:solidFill>
                  <a:schemeClr val="bg1"/>
                </a:solidFill>
              </a:rPr>
              <a:t>đoạn</a:t>
            </a:r>
            <a:r>
              <a:rPr lang="en-US" sz="3500" dirty="0">
                <a:solidFill>
                  <a:schemeClr val="bg1"/>
                </a:solidFill>
              </a:rPr>
              <a:t> </a:t>
            </a:r>
            <a:r>
              <a:rPr lang="en-US" sz="3500" dirty="0" err="1">
                <a:solidFill>
                  <a:schemeClr val="bg1"/>
                </a:solidFill>
              </a:rPr>
              <a:t>ảnh</a:t>
            </a:r>
            <a:endParaRPr lang="en-US" sz="3500" dirty="0">
              <a:solidFill>
                <a:schemeClr val="bg1"/>
              </a:solidFill>
            </a:endParaRPr>
          </a:p>
          <a:p>
            <a:pPr>
              <a:lnSpc>
                <a:spcPct val="120000"/>
              </a:lnSpc>
            </a:pPr>
            <a:r>
              <a:rPr lang="en-US" sz="3500" dirty="0">
                <a:solidFill>
                  <a:schemeClr val="bg1"/>
                </a:solidFill>
              </a:rPr>
              <a:t>C</a:t>
            </a:r>
            <a:r>
              <a:rPr lang="vi-VN" sz="3500" dirty="0">
                <a:solidFill>
                  <a:schemeClr val="bg1"/>
                </a:solidFill>
              </a:rPr>
              <a:t>ác feature maps ở lớp nông</a:t>
            </a:r>
            <a:r>
              <a:rPr lang="en-US" sz="3500" dirty="0">
                <a:solidFill>
                  <a:schemeClr val="bg1"/>
                </a:solidFill>
              </a:rPr>
              <a:t> </a:t>
            </a:r>
            <a:r>
              <a:rPr lang="en-US" sz="3500" dirty="0" err="1">
                <a:solidFill>
                  <a:schemeClr val="bg1"/>
                </a:solidFill>
              </a:rPr>
              <a:t>trong</a:t>
            </a:r>
            <a:r>
              <a:rPr lang="en-US" sz="3500" dirty="0">
                <a:solidFill>
                  <a:schemeClr val="bg1"/>
                </a:solidFill>
              </a:rPr>
              <a:t> </a:t>
            </a:r>
            <a:r>
              <a:rPr lang="en-US" sz="3500" dirty="0" err="1">
                <a:solidFill>
                  <a:schemeClr val="bg1"/>
                </a:solidFill>
              </a:rPr>
              <a:t>mạng</a:t>
            </a:r>
            <a:r>
              <a:rPr lang="en-US" sz="3500" dirty="0">
                <a:solidFill>
                  <a:schemeClr val="bg1"/>
                </a:solidFill>
              </a:rPr>
              <a:t> </a:t>
            </a:r>
            <a:r>
              <a:rPr lang="en-US" sz="3500" dirty="0" err="1">
                <a:solidFill>
                  <a:schemeClr val="bg1"/>
                </a:solidFill>
              </a:rPr>
              <a:t>học</a:t>
            </a:r>
            <a:r>
              <a:rPr lang="en-US" sz="3500" dirty="0">
                <a:solidFill>
                  <a:schemeClr val="bg1"/>
                </a:solidFill>
              </a:rPr>
              <a:t> </a:t>
            </a:r>
            <a:r>
              <a:rPr lang="en-US" sz="3500" dirty="0" err="1">
                <a:solidFill>
                  <a:schemeClr val="bg1"/>
                </a:solidFill>
              </a:rPr>
              <a:t>sâu</a:t>
            </a:r>
            <a:r>
              <a:rPr lang="vi-VN" sz="3500" dirty="0">
                <a:solidFill>
                  <a:schemeClr val="bg1"/>
                </a:solidFill>
              </a:rPr>
              <a:t> khá là yếu, nhưng lại cần thiết để predict object nhỏ</a:t>
            </a:r>
            <a:r>
              <a:rPr lang="en-US" sz="3500" dirty="0">
                <a:solidFill>
                  <a:schemeClr val="bg1"/>
                </a:solidFill>
              </a:rPr>
              <a:t>.</a:t>
            </a:r>
          </a:p>
          <a:p>
            <a:pPr>
              <a:lnSpc>
                <a:spcPct val="120000"/>
              </a:lnSpc>
            </a:pPr>
            <a:r>
              <a:rPr lang="vi-VN" sz="3500" dirty="0">
                <a:solidFill>
                  <a:schemeClr val="bg1"/>
                </a:solidFill>
              </a:rPr>
              <a:t>Deep supervision là một kĩ thuật được dùng ở </a:t>
            </a:r>
            <a:r>
              <a:rPr lang="en-US" sz="3500" dirty="0" err="1">
                <a:solidFill>
                  <a:schemeClr val="bg1"/>
                </a:solidFill>
              </a:rPr>
              <a:t>kiến</a:t>
            </a:r>
            <a:r>
              <a:rPr lang="en-US" sz="3500" dirty="0">
                <a:solidFill>
                  <a:schemeClr val="bg1"/>
                </a:solidFill>
              </a:rPr>
              <a:t> </a:t>
            </a:r>
            <a:r>
              <a:rPr lang="en-US" sz="3500" dirty="0" err="1">
                <a:solidFill>
                  <a:schemeClr val="bg1"/>
                </a:solidFill>
              </a:rPr>
              <a:t>trúc</a:t>
            </a:r>
            <a:r>
              <a:rPr lang="en-US" sz="3500" dirty="0">
                <a:solidFill>
                  <a:schemeClr val="bg1"/>
                </a:solidFill>
              </a:rPr>
              <a:t> yolov7. </a:t>
            </a:r>
            <a:r>
              <a:rPr lang="vi-VN" sz="3500" dirty="0">
                <a:solidFill>
                  <a:schemeClr val="bg1"/>
                </a:solidFill>
              </a:rPr>
              <a:t>Từ các layer khá nông của model, ta tạo thêm ra thêm một head ảo, bắt model phải predict luôn từ những lớp khá nông</a:t>
            </a:r>
            <a:r>
              <a:rPr lang="en-US" sz="3500" dirty="0">
                <a:solidFill>
                  <a:schemeClr val="bg1"/>
                </a:solidFill>
              </a:rPr>
              <a:t>, </a:t>
            </a:r>
            <a:r>
              <a:rPr lang="en-US" sz="3500" dirty="0" err="1">
                <a:solidFill>
                  <a:schemeClr val="bg1"/>
                </a:solidFill>
              </a:rPr>
              <a:t>nhằm</a:t>
            </a:r>
            <a:r>
              <a:rPr lang="en-US" sz="3500" dirty="0">
                <a:solidFill>
                  <a:schemeClr val="bg1"/>
                </a:solidFill>
              </a:rPr>
              <a:t> </a:t>
            </a:r>
            <a:r>
              <a:rPr lang="en-US" sz="3500" dirty="0" err="1">
                <a:solidFill>
                  <a:schemeClr val="bg1"/>
                </a:solidFill>
              </a:rPr>
              <a:t>cải</a:t>
            </a:r>
            <a:r>
              <a:rPr lang="en-US" sz="3500" dirty="0">
                <a:solidFill>
                  <a:schemeClr val="bg1"/>
                </a:solidFill>
              </a:rPr>
              <a:t> </a:t>
            </a:r>
            <a:r>
              <a:rPr lang="en-US" sz="3500" dirty="0" err="1">
                <a:solidFill>
                  <a:schemeClr val="bg1"/>
                </a:solidFill>
              </a:rPr>
              <a:t>thiện</a:t>
            </a:r>
            <a:r>
              <a:rPr lang="en-US" sz="3500" dirty="0">
                <a:solidFill>
                  <a:schemeClr val="bg1"/>
                </a:solidFill>
              </a:rPr>
              <a:t> </a:t>
            </a:r>
            <a:r>
              <a:rPr lang="en-US" sz="3500" dirty="0" err="1">
                <a:solidFill>
                  <a:schemeClr val="bg1"/>
                </a:solidFill>
              </a:rPr>
              <a:t>phát</a:t>
            </a:r>
            <a:r>
              <a:rPr lang="en-US" sz="3500" dirty="0">
                <a:solidFill>
                  <a:schemeClr val="bg1"/>
                </a:solidFill>
              </a:rPr>
              <a:t> </a:t>
            </a:r>
            <a:r>
              <a:rPr lang="en-US" sz="3500" dirty="0" err="1">
                <a:solidFill>
                  <a:schemeClr val="bg1"/>
                </a:solidFill>
              </a:rPr>
              <a:t>hiện</a:t>
            </a:r>
            <a:r>
              <a:rPr lang="en-US" sz="3500" dirty="0">
                <a:solidFill>
                  <a:schemeClr val="bg1"/>
                </a:solidFill>
              </a:rPr>
              <a:t> </a:t>
            </a:r>
            <a:r>
              <a:rPr lang="en-US" sz="3500" dirty="0" err="1">
                <a:solidFill>
                  <a:schemeClr val="bg1"/>
                </a:solidFill>
              </a:rPr>
              <a:t>vật</a:t>
            </a:r>
            <a:r>
              <a:rPr lang="en-US" sz="3500" dirty="0">
                <a:solidFill>
                  <a:schemeClr val="bg1"/>
                </a:solidFill>
              </a:rPr>
              <a:t> </a:t>
            </a:r>
            <a:r>
              <a:rPr lang="en-US" sz="3500" dirty="0" err="1">
                <a:solidFill>
                  <a:schemeClr val="bg1"/>
                </a:solidFill>
              </a:rPr>
              <a:t>thể</a:t>
            </a:r>
            <a:r>
              <a:rPr lang="en-US" sz="3500" dirty="0">
                <a:solidFill>
                  <a:schemeClr val="bg1"/>
                </a:solidFill>
              </a:rPr>
              <a:t> </a:t>
            </a:r>
            <a:r>
              <a:rPr lang="en-US" sz="3500" dirty="0" err="1">
                <a:solidFill>
                  <a:schemeClr val="bg1"/>
                </a:solidFill>
              </a:rPr>
              <a:t>nhỏ</a:t>
            </a:r>
            <a:endParaRPr lang="en-US" sz="3500" dirty="0">
              <a:solidFill>
                <a:schemeClr val="bg1"/>
              </a:solidFill>
            </a:endParaRPr>
          </a:p>
          <a:p>
            <a:endParaRPr lang="en-US" dirty="0">
              <a:solidFill>
                <a:schemeClr val="bg1"/>
              </a:solidFill>
            </a:endParaRPr>
          </a:p>
          <a:p>
            <a:endParaRPr lang="en-US" dirty="0">
              <a:solidFill>
                <a:schemeClr val="bg1"/>
              </a:solidFill>
            </a:endParaRPr>
          </a:p>
        </p:txBody>
      </p:sp>
      <p:pic>
        <p:nvPicPr>
          <p:cNvPr id="19" name="Picture 18">
            <a:extLst>
              <a:ext uri="{FF2B5EF4-FFF2-40B4-BE49-F238E27FC236}">
                <a16:creationId xmlns:a16="http://schemas.microsoft.com/office/drawing/2014/main" id="{4C845CFA-C9C1-0872-AE50-0EC587B26469}"/>
              </a:ext>
            </a:extLst>
          </p:cNvPr>
          <p:cNvPicPr>
            <a:picLocks noChangeAspect="1"/>
          </p:cNvPicPr>
          <p:nvPr/>
        </p:nvPicPr>
        <p:blipFill>
          <a:blip r:embed="rId8"/>
          <a:stretch>
            <a:fillRect/>
          </a:stretch>
        </p:blipFill>
        <p:spPr>
          <a:xfrm>
            <a:off x="9066193" y="2621789"/>
            <a:ext cx="8542846" cy="4973611"/>
          </a:xfrm>
          <a:prstGeom prst="rect">
            <a:avLst/>
          </a:prstGeom>
        </p:spPr>
      </p:pic>
    </p:spTree>
    <p:extLst>
      <p:ext uri="{BB962C8B-B14F-4D97-AF65-F5344CB8AC3E}">
        <p14:creationId xmlns:p14="http://schemas.microsoft.com/office/powerpoint/2010/main" val="3528276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316240" y="-6295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III. </a:t>
            </a:r>
            <a:r>
              <a:rPr lang="vi-VN" sz="3600" dirty="0">
                <a:solidFill>
                  <a:schemeClr val="bg1"/>
                </a:solidFill>
                <a:latin typeface="+mj-lt"/>
              </a:rPr>
              <a:t>Phương pháp/Hướng tiếp cận</a:t>
            </a:r>
            <a:endParaRPr lang="en-US" sz="3600" dirty="0">
              <a:solidFill>
                <a:schemeClr val="bg1"/>
              </a:solidFill>
              <a:latin typeface="+mj-lt"/>
            </a:endParaRPr>
          </a:p>
        </p:txBody>
      </p:sp>
      <p:sp>
        <p:nvSpPr>
          <p:cNvPr id="17" name="Subtitle 2">
            <a:extLst>
              <a:ext uri="{FF2B5EF4-FFF2-40B4-BE49-F238E27FC236}">
                <a16:creationId xmlns:a16="http://schemas.microsoft.com/office/drawing/2014/main" id="{43FFD937-A603-AD44-3AD9-2D852C3281D9}"/>
              </a:ext>
            </a:extLst>
          </p:cNvPr>
          <p:cNvSpPr txBox="1">
            <a:spLocks/>
          </p:cNvSpPr>
          <p:nvPr/>
        </p:nvSpPr>
        <p:spPr>
          <a:xfrm>
            <a:off x="1313602" y="965326"/>
            <a:ext cx="15658158" cy="8159969"/>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solidFill>
                  <a:schemeClr val="bg1"/>
                </a:solidFill>
              </a:rPr>
              <a:t>Các</a:t>
            </a:r>
            <a:r>
              <a:rPr lang="en-US" dirty="0">
                <a:solidFill>
                  <a:schemeClr val="bg1"/>
                </a:solidFill>
              </a:rPr>
              <a:t> </a:t>
            </a:r>
            <a:r>
              <a:rPr lang="en-US" dirty="0" err="1">
                <a:solidFill>
                  <a:schemeClr val="bg1"/>
                </a:solidFill>
              </a:rPr>
              <a:t>tác</a:t>
            </a:r>
            <a:r>
              <a:rPr lang="en-US" dirty="0">
                <a:solidFill>
                  <a:schemeClr val="bg1"/>
                </a:solidFill>
              </a:rPr>
              <a:t> </a:t>
            </a:r>
            <a:r>
              <a:rPr lang="en-US" dirty="0" err="1">
                <a:solidFill>
                  <a:schemeClr val="bg1"/>
                </a:solidFill>
              </a:rPr>
              <a:t>giả</a:t>
            </a:r>
            <a:r>
              <a:rPr lang="en-US" dirty="0">
                <a:solidFill>
                  <a:schemeClr val="bg1"/>
                </a:solidFill>
              </a:rPr>
              <a:t> </a:t>
            </a:r>
            <a:r>
              <a:rPr lang="en-US" dirty="0" err="1">
                <a:solidFill>
                  <a:schemeClr val="bg1"/>
                </a:solidFill>
              </a:rPr>
              <a:t>mô</a:t>
            </a:r>
            <a:r>
              <a:rPr lang="en-US" dirty="0">
                <a:solidFill>
                  <a:schemeClr val="bg1"/>
                </a:solidFill>
              </a:rPr>
              <a:t> </a:t>
            </a:r>
            <a:r>
              <a:rPr lang="en-US" dirty="0" err="1">
                <a:solidFill>
                  <a:schemeClr val="bg1"/>
                </a:solidFill>
              </a:rPr>
              <a:t>hình</a:t>
            </a:r>
            <a:r>
              <a:rPr lang="en-US" dirty="0">
                <a:solidFill>
                  <a:schemeClr val="bg1"/>
                </a:solidFill>
              </a:rPr>
              <a:t> yolov9 </a:t>
            </a:r>
            <a:r>
              <a:rPr lang="en-US" dirty="0" err="1">
                <a:solidFill>
                  <a:schemeClr val="bg1"/>
                </a:solidFill>
              </a:rPr>
              <a:t>đề</a:t>
            </a:r>
            <a:r>
              <a:rPr lang="en-US" dirty="0">
                <a:solidFill>
                  <a:schemeClr val="bg1"/>
                </a:solidFill>
              </a:rPr>
              <a:t> </a:t>
            </a:r>
            <a:r>
              <a:rPr lang="en-US" dirty="0" err="1">
                <a:solidFill>
                  <a:schemeClr val="bg1"/>
                </a:solidFill>
              </a:rPr>
              <a:t>xuất</a:t>
            </a:r>
            <a:r>
              <a:rPr lang="en-US" dirty="0">
                <a:solidFill>
                  <a:schemeClr val="bg1"/>
                </a:solidFill>
              </a:rPr>
              <a:t> </a:t>
            </a:r>
            <a:r>
              <a:rPr lang="en-US" dirty="0" err="1">
                <a:solidFill>
                  <a:schemeClr val="bg1"/>
                </a:solidFill>
              </a:rPr>
              <a:t>cải</a:t>
            </a:r>
            <a:r>
              <a:rPr lang="en-US" dirty="0">
                <a:solidFill>
                  <a:schemeClr val="bg1"/>
                </a:solidFill>
              </a:rPr>
              <a:t> </a:t>
            </a:r>
            <a:r>
              <a:rPr lang="en-US" dirty="0" err="1">
                <a:solidFill>
                  <a:schemeClr val="bg1"/>
                </a:solidFill>
              </a:rPr>
              <a:t>tiến</a:t>
            </a:r>
            <a:r>
              <a:rPr lang="en-US" dirty="0">
                <a:solidFill>
                  <a:schemeClr val="bg1"/>
                </a:solidFill>
              </a:rPr>
              <a:t> </a:t>
            </a:r>
            <a:r>
              <a:rPr lang="en-US" dirty="0" err="1">
                <a:solidFill>
                  <a:schemeClr val="bg1"/>
                </a:solidFill>
              </a:rPr>
              <a:t>là</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Multi-level Auxiliary Information</a:t>
            </a:r>
          </a:p>
          <a:p>
            <a:r>
              <a:rPr lang="en-US" dirty="0" err="1">
                <a:solidFill>
                  <a:schemeClr val="bg1"/>
                </a:solidFill>
              </a:rPr>
              <a:t>Thay</a:t>
            </a:r>
            <a:r>
              <a:rPr lang="en-US" dirty="0">
                <a:solidFill>
                  <a:schemeClr val="bg1"/>
                </a:solidFill>
              </a:rPr>
              <a:t> </a:t>
            </a:r>
            <a:r>
              <a:rPr lang="en-US" dirty="0" err="1">
                <a:solidFill>
                  <a:schemeClr val="bg1"/>
                </a:solidFill>
              </a:rPr>
              <a:t>vì</a:t>
            </a:r>
            <a:r>
              <a:rPr lang="en-US" dirty="0">
                <a:solidFill>
                  <a:schemeClr val="bg1"/>
                </a:solidFill>
              </a:rPr>
              <a:t> </a:t>
            </a:r>
            <a:r>
              <a:rPr lang="en-US" dirty="0" err="1">
                <a:solidFill>
                  <a:schemeClr val="bg1"/>
                </a:solidFill>
              </a:rPr>
              <a:t>mỗi</a:t>
            </a:r>
            <a:r>
              <a:rPr lang="en-US" dirty="0">
                <a:solidFill>
                  <a:schemeClr val="bg1"/>
                </a:solidFill>
              </a:rPr>
              <a:t> features pyramid </a:t>
            </a:r>
            <a:r>
              <a:rPr lang="en-US" dirty="0" err="1">
                <a:solidFill>
                  <a:schemeClr val="bg1"/>
                </a:solidFill>
              </a:rPr>
              <a:t>chỉ</a:t>
            </a:r>
            <a:r>
              <a:rPr lang="en-US" dirty="0">
                <a:solidFill>
                  <a:schemeClr val="bg1"/>
                </a:solidFill>
              </a:rPr>
              <a:t> </a:t>
            </a:r>
            <a:r>
              <a:rPr lang="en-US" dirty="0" err="1">
                <a:solidFill>
                  <a:schemeClr val="bg1"/>
                </a:solidFill>
              </a:rPr>
              <a:t>nhận</a:t>
            </a:r>
            <a:r>
              <a:rPr lang="en-US" dirty="0">
                <a:solidFill>
                  <a:schemeClr val="bg1"/>
                </a:solidFill>
              </a:rPr>
              <a:t> </a:t>
            </a:r>
            <a:r>
              <a:rPr lang="en-US" dirty="0" err="1">
                <a:solidFill>
                  <a:schemeClr val="bg1"/>
                </a:solidFill>
              </a:rPr>
              <a:t>thông</a:t>
            </a:r>
            <a:r>
              <a:rPr lang="en-US" dirty="0">
                <a:solidFill>
                  <a:schemeClr val="bg1"/>
                </a:solidFill>
              </a:rPr>
              <a:t> tin </a:t>
            </a:r>
            <a:r>
              <a:rPr lang="en-US" dirty="0" err="1">
                <a:solidFill>
                  <a:schemeClr val="bg1"/>
                </a:solidFill>
              </a:rPr>
              <a:t>từ</a:t>
            </a:r>
            <a:r>
              <a:rPr lang="en-US" dirty="0">
                <a:solidFill>
                  <a:schemeClr val="bg1"/>
                </a:solidFill>
              </a:rPr>
              <a:t> </a:t>
            </a:r>
            <a:r>
              <a:rPr lang="en-US" dirty="0" err="1">
                <a:solidFill>
                  <a:schemeClr val="bg1"/>
                </a:solidFill>
              </a:rPr>
              <a:t>một</a:t>
            </a:r>
            <a:r>
              <a:rPr lang="en-US" dirty="0">
                <a:solidFill>
                  <a:schemeClr val="bg1"/>
                </a:solidFill>
              </a:rPr>
              <a:t> </a:t>
            </a:r>
            <a:r>
              <a:rPr lang="en-US" dirty="0" err="1">
                <a:solidFill>
                  <a:schemeClr val="bg1"/>
                </a:solidFill>
              </a:rPr>
              <a:t>số</a:t>
            </a:r>
            <a:r>
              <a:rPr lang="en-US" dirty="0">
                <a:solidFill>
                  <a:schemeClr val="bg1"/>
                </a:solidFill>
              </a:rPr>
              <a:t> </a:t>
            </a:r>
            <a:r>
              <a:rPr lang="en-US" dirty="0" err="1">
                <a:solidFill>
                  <a:schemeClr val="bg1"/>
                </a:solidFill>
              </a:rPr>
              <a:t>hạn</a:t>
            </a:r>
            <a:r>
              <a:rPr lang="en-US" dirty="0">
                <a:solidFill>
                  <a:schemeClr val="bg1"/>
                </a:solidFill>
              </a:rPr>
              <a:t> </a:t>
            </a:r>
            <a:r>
              <a:rPr lang="en-US" dirty="0" err="1">
                <a:solidFill>
                  <a:schemeClr val="bg1"/>
                </a:solidFill>
              </a:rPr>
              <a:t>chế</a:t>
            </a:r>
            <a:r>
              <a:rPr lang="en-US" dirty="0">
                <a:solidFill>
                  <a:schemeClr val="bg1"/>
                </a:solidFill>
              </a:rPr>
              <a:t> </a:t>
            </a:r>
            <a:r>
              <a:rPr lang="en-US" dirty="0" err="1">
                <a:solidFill>
                  <a:schemeClr val="bg1"/>
                </a:solidFill>
              </a:rPr>
              <a:t>đối</a:t>
            </a:r>
            <a:r>
              <a:rPr lang="en-US" dirty="0">
                <a:solidFill>
                  <a:schemeClr val="bg1"/>
                </a:solidFill>
              </a:rPr>
              <a:t> </a:t>
            </a:r>
            <a:r>
              <a:rPr lang="en-US" dirty="0" err="1">
                <a:solidFill>
                  <a:schemeClr val="bg1"/>
                </a:solidFill>
              </a:rPr>
              <a:t>tượng</a:t>
            </a:r>
            <a:r>
              <a:rPr lang="en-US" dirty="0">
                <a:solidFill>
                  <a:schemeClr val="bg1"/>
                </a:solidFill>
              </a:rPr>
              <a:t> </a:t>
            </a:r>
            <a:r>
              <a:rPr lang="en-US" dirty="0" err="1">
                <a:solidFill>
                  <a:schemeClr val="bg1"/>
                </a:solidFill>
              </a:rPr>
              <a:t>như</a:t>
            </a:r>
            <a:r>
              <a:rPr lang="en-US" dirty="0">
                <a:solidFill>
                  <a:schemeClr val="bg1"/>
                </a:solidFill>
              </a:rPr>
              <a:t> Deep supervision, </a:t>
            </a:r>
            <a:r>
              <a:rPr lang="en-US" dirty="0" err="1">
                <a:solidFill>
                  <a:schemeClr val="bg1"/>
                </a:solidFill>
              </a:rPr>
              <a:t>thông</a:t>
            </a:r>
            <a:r>
              <a:rPr lang="en-US" dirty="0">
                <a:solidFill>
                  <a:schemeClr val="bg1"/>
                </a:solidFill>
              </a:rPr>
              <a:t> tin </a:t>
            </a:r>
            <a:r>
              <a:rPr lang="en-US" dirty="0" err="1">
                <a:solidFill>
                  <a:schemeClr val="bg1"/>
                </a:solidFill>
              </a:rPr>
              <a:t>từ</a:t>
            </a:r>
            <a:r>
              <a:rPr lang="en-US" dirty="0">
                <a:solidFill>
                  <a:schemeClr val="bg1"/>
                </a:solidFill>
              </a:rPr>
              <a:t> </a:t>
            </a:r>
            <a:r>
              <a:rPr lang="en-US" dirty="0" err="1">
                <a:solidFill>
                  <a:schemeClr val="bg1"/>
                </a:solidFill>
              </a:rPr>
              <a:t>toàn</a:t>
            </a:r>
            <a:r>
              <a:rPr lang="en-US" dirty="0">
                <a:solidFill>
                  <a:schemeClr val="bg1"/>
                </a:solidFill>
              </a:rPr>
              <a:t> </a:t>
            </a:r>
            <a:r>
              <a:rPr lang="en-US" dirty="0" err="1">
                <a:solidFill>
                  <a:schemeClr val="bg1"/>
                </a:solidFill>
              </a:rPr>
              <a:t>bộ</a:t>
            </a:r>
            <a:r>
              <a:rPr lang="en-US" dirty="0">
                <a:solidFill>
                  <a:schemeClr val="bg1"/>
                </a:solidFill>
              </a:rPr>
              <a:t> </a:t>
            </a:r>
            <a:r>
              <a:rPr lang="en-US" dirty="0" err="1">
                <a:solidFill>
                  <a:schemeClr val="bg1"/>
                </a:solidFill>
              </a:rPr>
              <a:t>đối</a:t>
            </a:r>
            <a:r>
              <a:rPr lang="en-US" dirty="0">
                <a:solidFill>
                  <a:schemeClr val="bg1"/>
                </a:solidFill>
              </a:rPr>
              <a:t> </a:t>
            </a:r>
            <a:r>
              <a:rPr lang="en-US" dirty="0" err="1">
                <a:solidFill>
                  <a:schemeClr val="bg1"/>
                </a:solidFill>
              </a:rPr>
              <a:t>tượng</a:t>
            </a:r>
            <a:r>
              <a:rPr lang="en-US" dirty="0">
                <a:solidFill>
                  <a:schemeClr val="bg1"/>
                </a:solidFill>
              </a:rPr>
              <a:t> </a:t>
            </a:r>
            <a:r>
              <a:rPr lang="en-US" dirty="0" err="1">
                <a:solidFill>
                  <a:schemeClr val="bg1"/>
                </a:solidFill>
              </a:rPr>
              <a:t>được</a:t>
            </a:r>
            <a:r>
              <a:rPr lang="en-US" dirty="0">
                <a:solidFill>
                  <a:schemeClr val="bg1"/>
                </a:solidFill>
              </a:rPr>
              <a:t> </a:t>
            </a:r>
            <a:r>
              <a:rPr lang="en-US" dirty="0" err="1">
                <a:solidFill>
                  <a:schemeClr val="bg1"/>
                </a:solidFill>
              </a:rPr>
              <a:t>chuyền</a:t>
            </a:r>
            <a:r>
              <a:rPr lang="en-US" dirty="0">
                <a:solidFill>
                  <a:schemeClr val="bg1"/>
                </a:solidFill>
              </a:rPr>
              <a:t> </a:t>
            </a:r>
            <a:r>
              <a:rPr lang="en-US" dirty="0" err="1">
                <a:solidFill>
                  <a:schemeClr val="bg1"/>
                </a:solidFill>
              </a:rPr>
              <a:t>đến</a:t>
            </a:r>
            <a:r>
              <a:rPr lang="en-US" dirty="0">
                <a:solidFill>
                  <a:schemeClr val="bg1"/>
                </a:solidFill>
              </a:rPr>
              <a:t> </a:t>
            </a:r>
            <a:r>
              <a:rPr lang="en-US" dirty="0" err="1">
                <a:solidFill>
                  <a:schemeClr val="bg1"/>
                </a:solidFill>
              </a:rPr>
              <a:t>các</a:t>
            </a:r>
            <a:r>
              <a:rPr lang="en-US" dirty="0">
                <a:solidFill>
                  <a:schemeClr val="bg1"/>
                </a:solidFill>
              </a:rPr>
              <a:t> features pyramid, </a:t>
            </a:r>
            <a:r>
              <a:rPr lang="en-US" dirty="0" err="1">
                <a:solidFill>
                  <a:schemeClr val="bg1"/>
                </a:solidFill>
              </a:rPr>
              <a:t>nhằm</a:t>
            </a:r>
            <a:r>
              <a:rPr lang="en-US" dirty="0">
                <a:solidFill>
                  <a:schemeClr val="bg1"/>
                </a:solidFill>
              </a:rPr>
              <a:t> </a:t>
            </a:r>
            <a:r>
              <a:rPr lang="en-US" dirty="0" err="1">
                <a:solidFill>
                  <a:schemeClr val="bg1"/>
                </a:solidFill>
              </a:rPr>
              <a:t>hạn</a:t>
            </a:r>
            <a:r>
              <a:rPr lang="en-US" dirty="0">
                <a:solidFill>
                  <a:schemeClr val="bg1"/>
                </a:solidFill>
              </a:rPr>
              <a:t> </a:t>
            </a:r>
            <a:r>
              <a:rPr lang="en-US" dirty="0" err="1">
                <a:solidFill>
                  <a:schemeClr val="bg1"/>
                </a:solidFill>
              </a:rPr>
              <a:t>chế</a:t>
            </a:r>
            <a:r>
              <a:rPr lang="en-US" dirty="0">
                <a:solidFill>
                  <a:schemeClr val="bg1"/>
                </a:solidFill>
              </a:rPr>
              <a:t> </a:t>
            </a:r>
            <a:r>
              <a:rPr lang="en-US" dirty="0" err="1">
                <a:solidFill>
                  <a:schemeClr val="bg1"/>
                </a:solidFill>
              </a:rPr>
              <a:t>mất</a:t>
            </a:r>
            <a:r>
              <a:rPr lang="en-US" dirty="0">
                <a:solidFill>
                  <a:schemeClr val="bg1"/>
                </a:solidFill>
              </a:rPr>
              <a:t> </a:t>
            </a:r>
            <a:r>
              <a:rPr lang="en-US" dirty="0" err="1">
                <a:solidFill>
                  <a:schemeClr val="bg1"/>
                </a:solidFill>
              </a:rPr>
              <a:t>mát</a:t>
            </a:r>
            <a:r>
              <a:rPr lang="en-US" dirty="0">
                <a:solidFill>
                  <a:schemeClr val="bg1"/>
                </a:solidFill>
              </a:rPr>
              <a:t> </a:t>
            </a:r>
            <a:r>
              <a:rPr lang="en-US" dirty="0" err="1">
                <a:solidFill>
                  <a:schemeClr val="bg1"/>
                </a:solidFill>
              </a:rPr>
              <a:t>thông</a:t>
            </a:r>
            <a:r>
              <a:rPr lang="en-US" dirty="0">
                <a:solidFill>
                  <a:schemeClr val="bg1"/>
                </a:solidFill>
              </a:rPr>
              <a:t> tin.</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pic>
        <p:nvPicPr>
          <p:cNvPr id="29" name="Picture 28">
            <a:extLst>
              <a:ext uri="{FF2B5EF4-FFF2-40B4-BE49-F238E27FC236}">
                <a16:creationId xmlns:a16="http://schemas.microsoft.com/office/drawing/2014/main" id="{2DBF8FAC-581E-CB11-1CCE-B72F6A4D5DEA}"/>
              </a:ext>
            </a:extLst>
          </p:cNvPr>
          <p:cNvPicPr>
            <a:picLocks noChangeAspect="1"/>
          </p:cNvPicPr>
          <p:nvPr/>
        </p:nvPicPr>
        <p:blipFill>
          <a:blip r:embed="rId8"/>
          <a:stretch>
            <a:fillRect/>
          </a:stretch>
        </p:blipFill>
        <p:spPr>
          <a:xfrm>
            <a:off x="1466171" y="3235436"/>
            <a:ext cx="15402084" cy="6381053"/>
          </a:xfrm>
          <a:prstGeom prst="rect">
            <a:avLst/>
          </a:prstGeom>
        </p:spPr>
      </p:pic>
    </p:spTree>
    <p:extLst>
      <p:ext uri="{BB962C8B-B14F-4D97-AF65-F5344CB8AC3E}">
        <p14:creationId xmlns:p14="http://schemas.microsoft.com/office/powerpoint/2010/main" val="2513045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316240" y="-6295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III. </a:t>
            </a:r>
            <a:r>
              <a:rPr lang="vi-VN" sz="3600" dirty="0">
                <a:solidFill>
                  <a:schemeClr val="bg1"/>
                </a:solidFill>
                <a:latin typeface="+mj-lt"/>
              </a:rPr>
              <a:t>Phương pháp/Hướng tiếp cận</a:t>
            </a:r>
            <a:endParaRPr lang="en-US" sz="3600" dirty="0">
              <a:solidFill>
                <a:schemeClr val="bg1"/>
              </a:solidFill>
              <a:latin typeface="+mj-lt"/>
            </a:endParaRPr>
          </a:p>
        </p:txBody>
      </p:sp>
      <p:sp>
        <p:nvSpPr>
          <p:cNvPr id="17" name="Subtitle 2">
            <a:extLst>
              <a:ext uri="{FF2B5EF4-FFF2-40B4-BE49-F238E27FC236}">
                <a16:creationId xmlns:a16="http://schemas.microsoft.com/office/drawing/2014/main" id="{43FFD937-A603-AD44-3AD9-2D852C3281D9}"/>
              </a:ext>
            </a:extLst>
          </p:cNvPr>
          <p:cNvSpPr txBox="1">
            <a:spLocks/>
          </p:cNvSpPr>
          <p:nvPr/>
        </p:nvSpPr>
        <p:spPr>
          <a:xfrm>
            <a:off x="1313602" y="965326"/>
            <a:ext cx="15658158" cy="8159969"/>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dirty="0">
              <a:solidFill>
                <a:schemeClr val="bg1"/>
              </a:solidFill>
            </a:endParaRPr>
          </a:p>
          <a:p>
            <a:endParaRPr lang="en-US" dirty="0">
              <a:solidFill>
                <a:schemeClr val="bg1"/>
              </a:solidFill>
            </a:endParaRPr>
          </a:p>
          <a:p>
            <a:endParaRPr lang="en-US" dirty="0">
              <a:solidFill>
                <a:schemeClr val="bg1"/>
              </a:solidFill>
            </a:endParaRPr>
          </a:p>
        </p:txBody>
      </p:sp>
      <p:sp>
        <p:nvSpPr>
          <p:cNvPr id="19" name="Subtitle 2">
            <a:extLst>
              <a:ext uri="{FF2B5EF4-FFF2-40B4-BE49-F238E27FC236}">
                <a16:creationId xmlns:a16="http://schemas.microsoft.com/office/drawing/2014/main" id="{14811F88-58AD-AAC3-548A-E80267D56CD5}"/>
              </a:ext>
            </a:extLst>
          </p:cNvPr>
          <p:cNvSpPr txBox="1">
            <a:spLocks/>
          </p:cNvSpPr>
          <p:nvPr/>
        </p:nvSpPr>
        <p:spPr>
          <a:xfrm>
            <a:off x="1309591" y="1161705"/>
            <a:ext cx="15420455" cy="6875958"/>
          </a:xfrm>
          <a:prstGeom prst="rect">
            <a:avLst/>
          </a:prstGeom>
        </p:spPr>
        <p:txBody>
          <a:bodyPr>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200000"/>
              </a:lnSpc>
            </a:pPr>
            <a:r>
              <a:rPr lang="en-US" dirty="0" err="1">
                <a:solidFill>
                  <a:schemeClr val="bg1"/>
                </a:solidFill>
              </a:rPr>
              <a:t>Cải</a:t>
            </a:r>
            <a:r>
              <a:rPr lang="en-US" dirty="0">
                <a:solidFill>
                  <a:schemeClr val="bg1"/>
                </a:solidFill>
              </a:rPr>
              <a:t> </a:t>
            </a:r>
            <a:r>
              <a:rPr lang="en-US" dirty="0" err="1">
                <a:solidFill>
                  <a:schemeClr val="bg1"/>
                </a:solidFill>
              </a:rPr>
              <a:t>tiến</a:t>
            </a:r>
            <a:r>
              <a:rPr lang="en-US" dirty="0">
                <a:solidFill>
                  <a:schemeClr val="bg1"/>
                </a:solidFill>
              </a:rPr>
              <a:t> </a:t>
            </a:r>
            <a:r>
              <a:rPr lang="en-US" dirty="0" err="1">
                <a:solidFill>
                  <a:schemeClr val="bg1"/>
                </a:solidFill>
              </a:rPr>
              <a:t>đột</a:t>
            </a:r>
            <a:r>
              <a:rPr lang="en-US" dirty="0">
                <a:solidFill>
                  <a:schemeClr val="bg1"/>
                </a:solidFill>
              </a:rPr>
              <a:t> </a:t>
            </a:r>
            <a:r>
              <a:rPr lang="en-US" dirty="0" err="1">
                <a:solidFill>
                  <a:schemeClr val="bg1"/>
                </a:solidFill>
              </a:rPr>
              <a:t>phá</a:t>
            </a:r>
            <a:r>
              <a:rPr lang="en-US" dirty="0">
                <a:solidFill>
                  <a:schemeClr val="bg1"/>
                </a:solidFill>
              </a:rPr>
              <a:t> </a:t>
            </a:r>
            <a:r>
              <a:rPr lang="en-US" dirty="0" err="1">
                <a:solidFill>
                  <a:schemeClr val="bg1"/>
                </a:solidFill>
              </a:rPr>
              <a:t>trong</a:t>
            </a:r>
            <a:r>
              <a:rPr lang="en-US" dirty="0">
                <a:solidFill>
                  <a:schemeClr val="bg1"/>
                </a:solidFill>
              </a:rPr>
              <a:t> Yolov9 </a:t>
            </a:r>
            <a:r>
              <a:rPr lang="en-US" dirty="0" err="1">
                <a:solidFill>
                  <a:schemeClr val="bg1"/>
                </a:solidFill>
              </a:rPr>
              <a:t>là</a:t>
            </a:r>
            <a:r>
              <a:rPr lang="en-US" dirty="0">
                <a:solidFill>
                  <a:schemeClr val="bg1"/>
                </a:solidFill>
              </a:rPr>
              <a:t> </a:t>
            </a:r>
            <a:r>
              <a:rPr lang="en-US" dirty="0" err="1">
                <a:solidFill>
                  <a:schemeClr val="bg1"/>
                </a:solidFill>
              </a:rPr>
              <a:t>kỹ</a:t>
            </a:r>
            <a:r>
              <a:rPr lang="en-US" dirty="0">
                <a:solidFill>
                  <a:schemeClr val="bg1"/>
                </a:solidFill>
              </a:rPr>
              <a:t> </a:t>
            </a:r>
            <a:r>
              <a:rPr lang="en-US" dirty="0" err="1">
                <a:solidFill>
                  <a:schemeClr val="bg1"/>
                </a:solidFill>
              </a:rPr>
              <a:t>thuật</a:t>
            </a:r>
            <a:r>
              <a:rPr lang="en-US" dirty="0">
                <a:solidFill>
                  <a:schemeClr val="bg1"/>
                </a:solidFill>
              </a:rPr>
              <a:t> </a:t>
            </a:r>
            <a:r>
              <a:rPr lang="en-US" dirty="0" err="1">
                <a:solidFill>
                  <a:schemeClr val="bg1"/>
                </a:solidFill>
              </a:rPr>
              <a:t>thông</a:t>
            </a:r>
            <a:r>
              <a:rPr lang="en-US" dirty="0">
                <a:solidFill>
                  <a:schemeClr val="bg1"/>
                </a:solidFill>
              </a:rPr>
              <a:t> tin </a:t>
            </a:r>
            <a:r>
              <a:rPr lang="en-US" dirty="0" err="1">
                <a:solidFill>
                  <a:schemeClr val="bg1"/>
                </a:solidFill>
              </a:rPr>
              <a:t>độ</a:t>
            </a:r>
            <a:r>
              <a:rPr lang="en-US" dirty="0">
                <a:solidFill>
                  <a:schemeClr val="bg1"/>
                </a:solidFill>
              </a:rPr>
              <a:t> </a:t>
            </a:r>
            <a:r>
              <a:rPr lang="en-US" dirty="0" err="1">
                <a:solidFill>
                  <a:schemeClr val="bg1"/>
                </a:solidFill>
              </a:rPr>
              <a:t>dốc</a:t>
            </a:r>
            <a:r>
              <a:rPr lang="en-US" dirty="0">
                <a:solidFill>
                  <a:schemeClr val="bg1"/>
                </a:solidFill>
              </a:rPr>
              <a:t> </a:t>
            </a:r>
            <a:r>
              <a:rPr lang="en-US" dirty="0" err="1">
                <a:solidFill>
                  <a:schemeClr val="bg1"/>
                </a:solidFill>
              </a:rPr>
              <a:t>có</a:t>
            </a:r>
            <a:r>
              <a:rPr lang="en-US" dirty="0">
                <a:solidFill>
                  <a:schemeClr val="bg1"/>
                </a:solidFill>
              </a:rPr>
              <a:t> </a:t>
            </a:r>
            <a:r>
              <a:rPr lang="en-US" dirty="0" err="1">
                <a:solidFill>
                  <a:schemeClr val="bg1"/>
                </a:solidFill>
              </a:rPr>
              <a:t>thể</a:t>
            </a:r>
            <a:r>
              <a:rPr lang="en-US" dirty="0">
                <a:solidFill>
                  <a:schemeClr val="bg1"/>
                </a:solidFill>
              </a:rPr>
              <a:t> </a:t>
            </a:r>
            <a:r>
              <a:rPr lang="en-US" dirty="0" err="1">
                <a:solidFill>
                  <a:schemeClr val="bg1"/>
                </a:solidFill>
              </a:rPr>
              <a:t>lập</a:t>
            </a:r>
            <a:r>
              <a:rPr lang="en-US" dirty="0">
                <a:solidFill>
                  <a:schemeClr val="bg1"/>
                </a:solidFill>
              </a:rPr>
              <a:t> </a:t>
            </a:r>
            <a:r>
              <a:rPr lang="en-US" dirty="0" err="1">
                <a:solidFill>
                  <a:schemeClr val="bg1"/>
                </a:solidFill>
              </a:rPr>
              <a:t>trình</a:t>
            </a:r>
            <a:r>
              <a:rPr lang="en-US" dirty="0">
                <a:solidFill>
                  <a:schemeClr val="bg1"/>
                </a:solidFill>
              </a:rPr>
              <a:t> (PGI) </a:t>
            </a:r>
            <a:r>
              <a:rPr lang="en-US" dirty="0" err="1">
                <a:solidFill>
                  <a:schemeClr val="bg1"/>
                </a:solidFill>
              </a:rPr>
              <a:t>và</a:t>
            </a:r>
            <a:r>
              <a:rPr lang="en-US" dirty="0">
                <a:solidFill>
                  <a:schemeClr val="bg1"/>
                </a:solidFill>
              </a:rPr>
              <a:t> </a:t>
            </a:r>
            <a:r>
              <a:rPr lang="en-US" dirty="0" err="1">
                <a:solidFill>
                  <a:schemeClr val="bg1"/>
                </a:solidFill>
              </a:rPr>
              <a:t>Mạng</a:t>
            </a:r>
            <a:r>
              <a:rPr lang="en-US" dirty="0">
                <a:solidFill>
                  <a:schemeClr val="bg1"/>
                </a:solidFill>
              </a:rPr>
              <a:t> </a:t>
            </a:r>
            <a:r>
              <a:rPr lang="en-US" dirty="0" err="1">
                <a:solidFill>
                  <a:schemeClr val="bg1"/>
                </a:solidFill>
              </a:rPr>
              <a:t>tổng</a:t>
            </a:r>
            <a:r>
              <a:rPr lang="en-US" dirty="0">
                <a:solidFill>
                  <a:schemeClr val="bg1"/>
                </a:solidFill>
              </a:rPr>
              <a:t> </a:t>
            </a:r>
            <a:r>
              <a:rPr lang="en-US" dirty="0" err="1">
                <a:solidFill>
                  <a:schemeClr val="bg1"/>
                </a:solidFill>
              </a:rPr>
              <a:t>hợp</a:t>
            </a:r>
            <a:r>
              <a:rPr lang="en-US" dirty="0">
                <a:solidFill>
                  <a:schemeClr val="bg1"/>
                </a:solidFill>
              </a:rPr>
              <a:t> </a:t>
            </a:r>
            <a:r>
              <a:rPr lang="en-US" dirty="0" err="1">
                <a:solidFill>
                  <a:schemeClr val="bg1"/>
                </a:solidFill>
              </a:rPr>
              <a:t>lớp</a:t>
            </a:r>
            <a:r>
              <a:rPr lang="en-US" dirty="0">
                <a:solidFill>
                  <a:schemeClr val="bg1"/>
                </a:solidFill>
              </a:rPr>
              <a:t> </a:t>
            </a:r>
            <a:r>
              <a:rPr lang="en-US" dirty="0" err="1">
                <a:solidFill>
                  <a:schemeClr val="bg1"/>
                </a:solidFill>
              </a:rPr>
              <a:t>hiệu</a:t>
            </a:r>
            <a:r>
              <a:rPr lang="en-US" dirty="0">
                <a:solidFill>
                  <a:schemeClr val="bg1"/>
                </a:solidFill>
              </a:rPr>
              <a:t> </a:t>
            </a:r>
            <a:r>
              <a:rPr lang="en-US" dirty="0" err="1">
                <a:solidFill>
                  <a:schemeClr val="bg1"/>
                </a:solidFill>
              </a:rPr>
              <a:t>quả</a:t>
            </a:r>
            <a:r>
              <a:rPr lang="en-US" dirty="0">
                <a:solidFill>
                  <a:schemeClr val="bg1"/>
                </a:solidFill>
              </a:rPr>
              <a:t> </a:t>
            </a:r>
            <a:r>
              <a:rPr lang="en-US" dirty="0" err="1">
                <a:solidFill>
                  <a:schemeClr val="bg1"/>
                </a:solidFill>
              </a:rPr>
              <a:t>tổng</a:t>
            </a:r>
            <a:r>
              <a:rPr lang="en-US" dirty="0">
                <a:solidFill>
                  <a:schemeClr val="bg1"/>
                </a:solidFill>
              </a:rPr>
              <a:t> </a:t>
            </a:r>
            <a:r>
              <a:rPr lang="en-US" dirty="0" err="1">
                <a:solidFill>
                  <a:schemeClr val="bg1"/>
                </a:solidFill>
              </a:rPr>
              <a:t>quát</a:t>
            </a:r>
            <a:r>
              <a:rPr lang="en-US" dirty="0">
                <a:solidFill>
                  <a:schemeClr val="bg1"/>
                </a:solidFill>
              </a:rPr>
              <a:t> (GELAN)</a:t>
            </a:r>
          </a:p>
          <a:p>
            <a:pPr>
              <a:lnSpc>
                <a:spcPct val="200000"/>
              </a:lnSpc>
            </a:pPr>
            <a:r>
              <a:rPr lang="en-US" dirty="0" err="1">
                <a:solidFill>
                  <a:schemeClr val="bg1"/>
                </a:solidFill>
              </a:rPr>
              <a:t>Một</a:t>
            </a:r>
            <a:r>
              <a:rPr lang="en-US" dirty="0">
                <a:solidFill>
                  <a:schemeClr val="bg1"/>
                </a:solidFill>
              </a:rPr>
              <a:t> </a:t>
            </a:r>
            <a:r>
              <a:rPr lang="en-US" dirty="0" err="1">
                <a:solidFill>
                  <a:schemeClr val="bg1"/>
                </a:solidFill>
              </a:rPr>
              <a:t>cải</a:t>
            </a:r>
            <a:r>
              <a:rPr lang="en-US" dirty="0">
                <a:solidFill>
                  <a:schemeClr val="bg1"/>
                </a:solidFill>
              </a:rPr>
              <a:t> </a:t>
            </a:r>
            <a:r>
              <a:rPr lang="en-US" dirty="0" err="1">
                <a:solidFill>
                  <a:schemeClr val="bg1"/>
                </a:solidFill>
              </a:rPr>
              <a:t>tiến</a:t>
            </a:r>
            <a:r>
              <a:rPr lang="en-US" dirty="0">
                <a:solidFill>
                  <a:schemeClr val="bg1"/>
                </a:solidFill>
              </a:rPr>
              <a:t> </a:t>
            </a:r>
            <a:r>
              <a:rPr lang="en-US" dirty="0" err="1">
                <a:solidFill>
                  <a:schemeClr val="bg1"/>
                </a:solidFill>
              </a:rPr>
              <a:t>nữa</a:t>
            </a:r>
            <a:r>
              <a:rPr lang="en-US" dirty="0">
                <a:solidFill>
                  <a:schemeClr val="bg1"/>
                </a:solidFill>
              </a:rPr>
              <a:t> </a:t>
            </a:r>
            <a:r>
              <a:rPr lang="en-US" dirty="0" err="1">
                <a:solidFill>
                  <a:schemeClr val="bg1"/>
                </a:solidFill>
              </a:rPr>
              <a:t>của</a:t>
            </a:r>
            <a:r>
              <a:rPr lang="en-US" dirty="0">
                <a:solidFill>
                  <a:schemeClr val="bg1"/>
                </a:solidFill>
              </a:rPr>
              <a:t> </a:t>
            </a:r>
            <a:r>
              <a:rPr lang="en-US" dirty="0" err="1">
                <a:solidFill>
                  <a:schemeClr val="bg1"/>
                </a:solidFill>
              </a:rPr>
              <a:t>kiến</a:t>
            </a:r>
            <a:r>
              <a:rPr lang="en-US" dirty="0">
                <a:solidFill>
                  <a:schemeClr val="bg1"/>
                </a:solidFill>
              </a:rPr>
              <a:t> </a:t>
            </a:r>
            <a:r>
              <a:rPr lang="en-US" dirty="0" err="1">
                <a:solidFill>
                  <a:schemeClr val="bg1"/>
                </a:solidFill>
              </a:rPr>
              <a:t>trúc</a:t>
            </a:r>
            <a:r>
              <a:rPr lang="en-US" dirty="0">
                <a:solidFill>
                  <a:schemeClr val="bg1"/>
                </a:solidFill>
              </a:rPr>
              <a:t> Yolov9 </a:t>
            </a:r>
            <a:r>
              <a:rPr lang="en-US" dirty="0" err="1">
                <a:solidFill>
                  <a:schemeClr val="bg1"/>
                </a:solidFill>
              </a:rPr>
              <a:t>là</a:t>
            </a:r>
            <a:r>
              <a:rPr lang="en-US" dirty="0">
                <a:solidFill>
                  <a:schemeClr val="bg1"/>
                </a:solidFill>
              </a:rPr>
              <a:t> Auxiliary Reversible Branch</a:t>
            </a:r>
          </a:p>
          <a:p>
            <a:pPr>
              <a:lnSpc>
                <a:spcPct val="200000"/>
              </a:lnSpc>
            </a:pPr>
            <a:r>
              <a:rPr lang="en-US" dirty="0" err="1">
                <a:solidFill>
                  <a:schemeClr val="bg1"/>
                </a:solidFill>
              </a:rPr>
              <a:t>Tạo</a:t>
            </a:r>
            <a:r>
              <a:rPr lang="en-US" dirty="0">
                <a:solidFill>
                  <a:schemeClr val="bg1"/>
                </a:solidFill>
              </a:rPr>
              <a:t> </a:t>
            </a:r>
            <a:r>
              <a:rPr lang="en-US" dirty="0" err="1">
                <a:solidFill>
                  <a:schemeClr val="bg1"/>
                </a:solidFill>
              </a:rPr>
              <a:t>thêm</a:t>
            </a:r>
            <a:r>
              <a:rPr lang="en-US" dirty="0">
                <a:solidFill>
                  <a:schemeClr val="bg1"/>
                </a:solidFill>
              </a:rPr>
              <a:t> Auxiliary Branch </a:t>
            </a:r>
            <a:r>
              <a:rPr lang="en-US" dirty="0" err="1">
                <a:solidFill>
                  <a:schemeClr val="bg1"/>
                </a:solidFill>
              </a:rPr>
              <a:t>theo</a:t>
            </a:r>
            <a:r>
              <a:rPr lang="en-US" dirty="0">
                <a:solidFill>
                  <a:schemeClr val="bg1"/>
                </a:solidFill>
              </a:rPr>
              <a:t> </a:t>
            </a:r>
            <a:r>
              <a:rPr lang="en-US" dirty="0" err="1">
                <a:solidFill>
                  <a:schemeClr val="bg1"/>
                </a:solidFill>
              </a:rPr>
              <a:t>kiến</a:t>
            </a:r>
            <a:r>
              <a:rPr lang="en-US" dirty="0">
                <a:solidFill>
                  <a:schemeClr val="bg1"/>
                </a:solidFill>
              </a:rPr>
              <a:t> </a:t>
            </a:r>
            <a:r>
              <a:rPr lang="en-US" dirty="0" err="1">
                <a:solidFill>
                  <a:schemeClr val="bg1"/>
                </a:solidFill>
              </a:rPr>
              <a:t>trúc</a:t>
            </a:r>
            <a:r>
              <a:rPr lang="en-US" dirty="0">
                <a:solidFill>
                  <a:schemeClr val="bg1"/>
                </a:solidFill>
              </a:rPr>
              <a:t> Reversible Column (</a:t>
            </a:r>
            <a:r>
              <a:rPr lang="en-US" dirty="0" err="1">
                <a:solidFill>
                  <a:schemeClr val="bg1"/>
                </a:solidFill>
              </a:rPr>
              <a:t>RevCol</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reversible functions </a:t>
            </a:r>
            <a:r>
              <a:rPr lang="en-US" dirty="0" err="1">
                <a:solidFill>
                  <a:schemeClr val="bg1"/>
                </a:solidFill>
              </a:rPr>
              <a:t>nhằm</a:t>
            </a:r>
            <a:r>
              <a:rPr lang="en-US" dirty="0">
                <a:solidFill>
                  <a:schemeClr val="bg1"/>
                </a:solidFill>
              </a:rPr>
              <a:t> </a:t>
            </a:r>
            <a:r>
              <a:rPr lang="en-US" dirty="0" err="1">
                <a:solidFill>
                  <a:schemeClr val="bg1"/>
                </a:solidFill>
              </a:rPr>
              <a:t>cải</a:t>
            </a:r>
            <a:r>
              <a:rPr lang="en-US" dirty="0">
                <a:solidFill>
                  <a:schemeClr val="bg1"/>
                </a:solidFill>
              </a:rPr>
              <a:t> </a:t>
            </a:r>
            <a:r>
              <a:rPr lang="en-US" dirty="0" err="1">
                <a:solidFill>
                  <a:schemeClr val="bg1"/>
                </a:solidFill>
              </a:rPr>
              <a:t>thiện</a:t>
            </a:r>
            <a:r>
              <a:rPr lang="en-US" dirty="0">
                <a:solidFill>
                  <a:schemeClr val="bg1"/>
                </a:solidFill>
              </a:rPr>
              <a:t> </a:t>
            </a:r>
            <a:r>
              <a:rPr lang="en-US" dirty="0" err="1">
                <a:solidFill>
                  <a:schemeClr val="bg1"/>
                </a:solidFill>
              </a:rPr>
              <a:t>lan</a:t>
            </a:r>
            <a:r>
              <a:rPr lang="en-US" dirty="0">
                <a:solidFill>
                  <a:schemeClr val="bg1"/>
                </a:solidFill>
              </a:rPr>
              <a:t> </a:t>
            </a:r>
            <a:r>
              <a:rPr lang="en-US" dirty="0" err="1">
                <a:solidFill>
                  <a:schemeClr val="bg1"/>
                </a:solidFill>
              </a:rPr>
              <a:t>truyền</a:t>
            </a:r>
            <a:r>
              <a:rPr lang="en-US" dirty="0">
                <a:solidFill>
                  <a:schemeClr val="bg1"/>
                </a:solidFill>
              </a:rPr>
              <a:t> gradient</a:t>
            </a:r>
          </a:p>
          <a:p>
            <a:pPr>
              <a:lnSpc>
                <a:spcPct val="200000"/>
              </a:lnSpc>
            </a:pPr>
            <a:r>
              <a:rPr lang="en-US" dirty="0" err="1">
                <a:solidFill>
                  <a:schemeClr val="bg1"/>
                </a:solidFill>
              </a:rPr>
              <a:t>Nhằm</a:t>
            </a:r>
            <a:r>
              <a:rPr lang="en-US" dirty="0">
                <a:solidFill>
                  <a:schemeClr val="bg1"/>
                </a:solidFill>
              </a:rPr>
              <a:t> </a:t>
            </a:r>
            <a:r>
              <a:rPr lang="en-US" dirty="0" err="1">
                <a:solidFill>
                  <a:schemeClr val="bg1"/>
                </a:solidFill>
              </a:rPr>
              <a:t>giảm</a:t>
            </a:r>
            <a:r>
              <a:rPr lang="en-US" dirty="0">
                <a:solidFill>
                  <a:schemeClr val="bg1"/>
                </a:solidFill>
              </a:rPr>
              <a:t> </a:t>
            </a:r>
            <a:r>
              <a:rPr lang="en-US" dirty="0" err="1">
                <a:solidFill>
                  <a:schemeClr val="bg1"/>
                </a:solidFill>
              </a:rPr>
              <a:t>thời</a:t>
            </a:r>
            <a:r>
              <a:rPr lang="en-US" dirty="0">
                <a:solidFill>
                  <a:schemeClr val="bg1"/>
                </a:solidFill>
              </a:rPr>
              <a:t> </a:t>
            </a:r>
            <a:r>
              <a:rPr lang="en-US" dirty="0" err="1">
                <a:solidFill>
                  <a:schemeClr val="bg1"/>
                </a:solidFill>
              </a:rPr>
              <a:t>gian</a:t>
            </a:r>
            <a:r>
              <a:rPr lang="en-US" dirty="0">
                <a:solidFill>
                  <a:schemeClr val="bg1"/>
                </a:solidFill>
              </a:rPr>
              <a:t> inference, </a:t>
            </a:r>
            <a:r>
              <a:rPr lang="en-US" dirty="0" err="1">
                <a:solidFill>
                  <a:schemeClr val="bg1"/>
                </a:solidFill>
              </a:rPr>
              <a:t>quá</a:t>
            </a:r>
            <a:r>
              <a:rPr lang="en-US" dirty="0">
                <a:solidFill>
                  <a:schemeClr val="bg1"/>
                </a:solidFill>
              </a:rPr>
              <a:t> </a:t>
            </a:r>
            <a:r>
              <a:rPr lang="en-US" dirty="0" err="1">
                <a:solidFill>
                  <a:schemeClr val="bg1"/>
                </a:solidFill>
              </a:rPr>
              <a:t>trình</a:t>
            </a:r>
            <a:r>
              <a:rPr lang="en-US" dirty="0">
                <a:solidFill>
                  <a:schemeClr val="bg1"/>
                </a:solidFill>
              </a:rPr>
              <a:t> inference </a:t>
            </a:r>
            <a:r>
              <a:rPr lang="en-US" dirty="0" err="1">
                <a:solidFill>
                  <a:schemeClr val="bg1"/>
                </a:solidFill>
              </a:rPr>
              <a:t>chỉ</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main branch </a:t>
            </a:r>
            <a:r>
              <a:rPr lang="en-US" dirty="0" err="1">
                <a:solidFill>
                  <a:schemeClr val="bg1"/>
                </a:solidFill>
              </a:rPr>
              <a:t>mà</a:t>
            </a:r>
            <a:r>
              <a:rPr lang="en-US" dirty="0">
                <a:solidFill>
                  <a:schemeClr val="bg1"/>
                </a:solidFill>
              </a:rPr>
              <a:t> </a:t>
            </a:r>
            <a:r>
              <a:rPr lang="en-US" dirty="0" err="1">
                <a:solidFill>
                  <a:schemeClr val="bg1"/>
                </a:solidFill>
              </a:rPr>
              <a:t>không</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a:t>
            </a:r>
            <a:r>
              <a:rPr lang="en-US" dirty="0" err="1">
                <a:solidFill>
                  <a:schemeClr val="bg1"/>
                </a:solidFill>
              </a:rPr>
              <a:t>các</a:t>
            </a:r>
            <a:r>
              <a:rPr lang="en-US" dirty="0">
                <a:solidFill>
                  <a:schemeClr val="bg1"/>
                </a:solidFill>
              </a:rPr>
              <a:t> Auxiliary Branch </a:t>
            </a:r>
          </a:p>
          <a:p>
            <a:pPr>
              <a:lnSpc>
                <a:spcPct val="200000"/>
              </a:lnSpc>
            </a:pPr>
            <a:r>
              <a:rPr lang="en-US" dirty="0" err="1">
                <a:solidFill>
                  <a:schemeClr val="bg1"/>
                </a:solidFill>
              </a:rPr>
              <a:t>Mô</a:t>
            </a:r>
            <a:r>
              <a:rPr lang="en-US" dirty="0">
                <a:solidFill>
                  <a:schemeClr val="bg1"/>
                </a:solidFill>
              </a:rPr>
              <a:t> </a:t>
            </a:r>
            <a:r>
              <a:rPr lang="en-US" dirty="0" err="1">
                <a:solidFill>
                  <a:schemeClr val="bg1"/>
                </a:solidFill>
              </a:rPr>
              <a:t>hình</a:t>
            </a:r>
            <a:r>
              <a:rPr lang="en-US" dirty="0">
                <a:solidFill>
                  <a:schemeClr val="bg1"/>
                </a:solidFill>
              </a:rPr>
              <a:t> yolov9 </a:t>
            </a:r>
            <a:r>
              <a:rPr lang="en-US" dirty="0" err="1">
                <a:solidFill>
                  <a:schemeClr val="bg1"/>
                </a:solidFill>
              </a:rPr>
              <a:t>thích</a:t>
            </a:r>
            <a:r>
              <a:rPr lang="en-US" dirty="0">
                <a:solidFill>
                  <a:schemeClr val="bg1"/>
                </a:solidFill>
              </a:rPr>
              <a:t> </a:t>
            </a:r>
            <a:r>
              <a:rPr lang="en-US" dirty="0" err="1">
                <a:solidFill>
                  <a:schemeClr val="bg1"/>
                </a:solidFill>
              </a:rPr>
              <a:t>hợp</a:t>
            </a:r>
            <a:r>
              <a:rPr lang="en-US" dirty="0">
                <a:solidFill>
                  <a:schemeClr val="bg1"/>
                </a:solidFill>
              </a:rPr>
              <a:t> </a:t>
            </a:r>
            <a:r>
              <a:rPr lang="en-US" dirty="0" err="1">
                <a:solidFill>
                  <a:schemeClr val="bg1"/>
                </a:solidFill>
              </a:rPr>
              <a:t>cho</a:t>
            </a:r>
            <a:r>
              <a:rPr lang="en-US" dirty="0">
                <a:solidFill>
                  <a:schemeClr val="bg1"/>
                </a:solidFill>
              </a:rPr>
              <a:t> </a:t>
            </a:r>
            <a:r>
              <a:rPr lang="en-US" dirty="0" err="1">
                <a:solidFill>
                  <a:schemeClr val="bg1"/>
                </a:solidFill>
              </a:rPr>
              <a:t>các</a:t>
            </a:r>
            <a:r>
              <a:rPr lang="en-US" dirty="0">
                <a:solidFill>
                  <a:schemeClr val="bg1"/>
                </a:solidFill>
              </a:rPr>
              <a:t> task detection, segmentation </a:t>
            </a:r>
            <a:r>
              <a:rPr lang="en-US" dirty="0" err="1">
                <a:solidFill>
                  <a:schemeClr val="bg1"/>
                </a:solidFill>
              </a:rPr>
              <a:t>thời</a:t>
            </a:r>
            <a:r>
              <a:rPr lang="en-US" dirty="0">
                <a:solidFill>
                  <a:schemeClr val="bg1"/>
                </a:solidFill>
              </a:rPr>
              <a:t> </a:t>
            </a:r>
            <a:r>
              <a:rPr lang="en-US" dirty="0" err="1">
                <a:solidFill>
                  <a:schemeClr val="bg1"/>
                </a:solidFill>
              </a:rPr>
              <a:t>gian</a:t>
            </a:r>
            <a:r>
              <a:rPr lang="en-US" dirty="0">
                <a:solidFill>
                  <a:schemeClr val="bg1"/>
                </a:solidFill>
              </a:rPr>
              <a:t> </a:t>
            </a:r>
            <a:r>
              <a:rPr lang="en-US" dirty="0" err="1">
                <a:solidFill>
                  <a:schemeClr val="bg1"/>
                </a:solidFill>
              </a:rPr>
              <a:t>thực</a:t>
            </a:r>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1574400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053578" y="-6295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IV. </a:t>
            </a:r>
            <a:r>
              <a:rPr lang="vi-VN" sz="3600" dirty="0">
                <a:solidFill>
                  <a:schemeClr val="bg1"/>
                </a:solidFill>
                <a:latin typeface="+mj-lt"/>
              </a:rPr>
              <a:t>Kết quả đạt được</a:t>
            </a:r>
            <a:endParaRPr lang="en-US" sz="3600" dirty="0">
              <a:solidFill>
                <a:schemeClr val="bg1"/>
              </a:solidFill>
              <a:latin typeface="+mj-lt"/>
            </a:endParaRPr>
          </a:p>
        </p:txBody>
      </p:sp>
      <p:sp>
        <p:nvSpPr>
          <p:cNvPr id="17" name="Google Shape;113;p3">
            <a:extLst>
              <a:ext uri="{FF2B5EF4-FFF2-40B4-BE49-F238E27FC236}">
                <a16:creationId xmlns:a16="http://schemas.microsoft.com/office/drawing/2014/main" id="{D5CFD7DD-D699-116A-A0E9-6D7E2A2C78AC}"/>
              </a:ext>
            </a:extLst>
          </p:cNvPr>
          <p:cNvSpPr txBox="1"/>
          <p:nvPr/>
        </p:nvSpPr>
        <p:spPr>
          <a:xfrm>
            <a:off x="925097" y="1409700"/>
            <a:ext cx="15838903" cy="2768420"/>
          </a:xfrm>
          <a:prstGeom prst="rect">
            <a:avLst/>
          </a:prstGeom>
          <a:noFill/>
          <a:ln>
            <a:noFill/>
          </a:ln>
        </p:spPr>
        <p:txBody>
          <a:bodyPr spcFirstLastPara="1" wrap="square" lIns="91425" tIns="91425" rIns="91425" bIns="91425" anchor="t" anchorCtr="0">
            <a:spAutoFit/>
          </a:bodyPr>
          <a:lstStyle/>
          <a:p>
            <a:pPr marL="114300" algn="just">
              <a:lnSpc>
                <a:spcPct val="115000"/>
              </a:lnSpc>
              <a:buClr>
                <a:schemeClr val="dk1"/>
              </a:buClr>
              <a:buSzPts val="1800"/>
            </a:pPr>
            <a:r>
              <a:rPr lang="en-US" sz="3200" dirty="0" err="1">
                <a:solidFill>
                  <a:schemeClr val="bg1"/>
                </a:solidFill>
              </a:rPr>
              <a:t>Nhóm</a:t>
            </a:r>
            <a:r>
              <a:rPr lang="en-US" sz="3200" dirty="0">
                <a:solidFill>
                  <a:schemeClr val="bg1"/>
                </a:solidFill>
              </a:rPr>
              <a:t> </a:t>
            </a:r>
            <a:r>
              <a:rPr lang="en-US" sz="3200" dirty="0" err="1">
                <a:solidFill>
                  <a:schemeClr val="bg1"/>
                </a:solidFill>
              </a:rPr>
              <a:t>thực</a:t>
            </a:r>
            <a:r>
              <a:rPr lang="en-US" sz="3200" dirty="0">
                <a:solidFill>
                  <a:schemeClr val="bg1"/>
                </a:solidFill>
              </a:rPr>
              <a:t> </a:t>
            </a:r>
            <a:r>
              <a:rPr lang="en-US" sz="3200" dirty="0" err="1">
                <a:solidFill>
                  <a:schemeClr val="bg1"/>
                </a:solidFill>
              </a:rPr>
              <a:t>hiện</a:t>
            </a:r>
            <a:r>
              <a:rPr lang="en-US" sz="3200" dirty="0">
                <a:solidFill>
                  <a:schemeClr val="bg1"/>
                </a:solidFill>
              </a:rPr>
              <a:t> train </a:t>
            </a:r>
            <a:r>
              <a:rPr lang="en-US" sz="3200" dirty="0" err="1">
                <a:solidFill>
                  <a:schemeClr val="bg1"/>
                </a:solidFill>
              </a:rPr>
              <a:t>trên</a:t>
            </a:r>
            <a:r>
              <a:rPr lang="en-US" sz="3200" dirty="0">
                <a:solidFill>
                  <a:schemeClr val="bg1"/>
                </a:solidFill>
              </a:rPr>
              <a:t> </a:t>
            </a:r>
            <a:r>
              <a:rPr lang="en-US" sz="3200" dirty="0" err="1">
                <a:solidFill>
                  <a:schemeClr val="bg1"/>
                </a:solidFill>
              </a:rPr>
              <a:t>phiên</a:t>
            </a:r>
            <a:r>
              <a:rPr lang="en-US" sz="3200" dirty="0">
                <a:solidFill>
                  <a:schemeClr val="bg1"/>
                </a:solidFill>
              </a:rPr>
              <a:t> </a:t>
            </a:r>
            <a:r>
              <a:rPr lang="en-US" sz="3200" dirty="0" err="1">
                <a:solidFill>
                  <a:schemeClr val="bg1"/>
                </a:solidFill>
              </a:rPr>
              <a:t>bản</a:t>
            </a:r>
            <a:r>
              <a:rPr lang="en-US" sz="3200" dirty="0">
                <a:solidFill>
                  <a:schemeClr val="bg1"/>
                </a:solidFill>
              </a:rPr>
              <a:t> Yolov9-seg </a:t>
            </a:r>
            <a:r>
              <a:rPr lang="en-US" sz="3200" dirty="0" err="1">
                <a:solidFill>
                  <a:schemeClr val="bg1"/>
                </a:solidFill>
              </a:rPr>
              <a:t>với</a:t>
            </a:r>
            <a:r>
              <a:rPr lang="en-US" sz="3200" dirty="0">
                <a:solidFill>
                  <a:schemeClr val="bg1"/>
                </a:solidFill>
              </a:rPr>
              <a:t> 3 </a:t>
            </a:r>
            <a:r>
              <a:rPr lang="en-US" sz="3200" dirty="0" err="1">
                <a:solidFill>
                  <a:schemeClr val="bg1"/>
                </a:solidFill>
              </a:rPr>
              <a:t>kích</a:t>
            </a:r>
            <a:r>
              <a:rPr lang="en-US" sz="3200" dirty="0">
                <a:solidFill>
                  <a:schemeClr val="bg1"/>
                </a:solidFill>
              </a:rPr>
              <a:t> </a:t>
            </a:r>
            <a:r>
              <a:rPr lang="en-US" sz="3200" dirty="0" err="1">
                <a:solidFill>
                  <a:schemeClr val="bg1"/>
                </a:solidFill>
              </a:rPr>
              <a:t>thước</a:t>
            </a:r>
            <a:r>
              <a:rPr lang="en-US" sz="3200" dirty="0">
                <a:solidFill>
                  <a:schemeClr val="bg1"/>
                </a:solidFill>
              </a:rPr>
              <a:t> batch </a:t>
            </a:r>
            <a:r>
              <a:rPr lang="en-US" sz="3200" dirty="0" err="1">
                <a:solidFill>
                  <a:schemeClr val="bg1"/>
                </a:solidFill>
              </a:rPr>
              <a:t>là</a:t>
            </a:r>
            <a:r>
              <a:rPr lang="en-US" sz="3200" dirty="0">
                <a:solidFill>
                  <a:schemeClr val="bg1"/>
                </a:solidFill>
              </a:rPr>
              <a:t> 32 </a:t>
            </a:r>
            <a:r>
              <a:rPr lang="en-US" sz="3200" dirty="0" err="1">
                <a:solidFill>
                  <a:schemeClr val="bg1"/>
                </a:solidFill>
              </a:rPr>
              <a:t>và</a:t>
            </a:r>
            <a:r>
              <a:rPr lang="en-US" sz="3200" dirty="0">
                <a:solidFill>
                  <a:schemeClr val="bg1"/>
                </a:solidFill>
              </a:rPr>
              <a:t> 64 </a:t>
            </a:r>
            <a:r>
              <a:rPr lang="en-US" sz="3200" dirty="0" err="1">
                <a:solidFill>
                  <a:schemeClr val="bg1"/>
                </a:solidFill>
              </a:rPr>
              <a:t>và</a:t>
            </a:r>
            <a:r>
              <a:rPr lang="en-US" sz="3200" dirty="0">
                <a:solidFill>
                  <a:schemeClr val="bg1"/>
                </a:solidFill>
              </a:rPr>
              <a:t> epoch 50 </a:t>
            </a:r>
            <a:r>
              <a:rPr lang="en-US" sz="3200" dirty="0" err="1">
                <a:solidFill>
                  <a:schemeClr val="bg1"/>
                </a:solidFill>
              </a:rPr>
              <a:t>để</a:t>
            </a:r>
            <a:r>
              <a:rPr lang="en-US" sz="3200" dirty="0">
                <a:solidFill>
                  <a:schemeClr val="bg1"/>
                </a:solidFill>
              </a:rPr>
              <a:t> so </a:t>
            </a:r>
            <a:r>
              <a:rPr lang="en-US" sz="3200" dirty="0" err="1">
                <a:solidFill>
                  <a:schemeClr val="bg1"/>
                </a:solidFill>
              </a:rPr>
              <a:t>sánh</a:t>
            </a:r>
            <a:r>
              <a:rPr lang="en-US" sz="3200" dirty="0">
                <a:solidFill>
                  <a:schemeClr val="bg1"/>
                </a:solidFill>
              </a:rPr>
              <a:t> </a:t>
            </a:r>
            <a:r>
              <a:rPr lang="en-US" sz="3200" dirty="0" err="1">
                <a:solidFill>
                  <a:schemeClr val="bg1"/>
                </a:solidFill>
              </a:rPr>
              <a:t>kết</a:t>
            </a:r>
            <a:r>
              <a:rPr lang="en-US" sz="3200" dirty="0">
                <a:solidFill>
                  <a:schemeClr val="bg1"/>
                </a:solidFill>
              </a:rPr>
              <a:t> </a:t>
            </a:r>
            <a:r>
              <a:rPr lang="en-US" sz="3200" dirty="0" err="1">
                <a:solidFill>
                  <a:schemeClr val="bg1"/>
                </a:solidFill>
              </a:rPr>
              <a:t>quả</a:t>
            </a:r>
            <a:r>
              <a:rPr lang="en-US" sz="3200" dirty="0">
                <a:solidFill>
                  <a:schemeClr val="bg1"/>
                </a:solidFill>
              </a:rPr>
              <a:t> </a:t>
            </a:r>
            <a:r>
              <a:rPr lang="en-US" sz="3200" dirty="0" err="1">
                <a:solidFill>
                  <a:schemeClr val="bg1"/>
                </a:solidFill>
              </a:rPr>
              <a:t>giữa</a:t>
            </a:r>
            <a:r>
              <a:rPr lang="en-US" sz="3200" dirty="0">
                <a:solidFill>
                  <a:schemeClr val="bg1"/>
                </a:solidFill>
              </a:rPr>
              <a:t> </a:t>
            </a:r>
            <a:r>
              <a:rPr lang="en-US" sz="3200" dirty="0" err="1">
                <a:solidFill>
                  <a:schemeClr val="bg1"/>
                </a:solidFill>
              </a:rPr>
              <a:t>các</a:t>
            </a:r>
            <a:r>
              <a:rPr lang="en-US" sz="3200" dirty="0">
                <a:solidFill>
                  <a:schemeClr val="bg1"/>
                </a:solidFill>
              </a:rPr>
              <a:t> </a:t>
            </a:r>
            <a:r>
              <a:rPr lang="en-US" sz="3200" dirty="0" err="1">
                <a:solidFill>
                  <a:schemeClr val="bg1"/>
                </a:solidFill>
              </a:rPr>
              <a:t>mô</a:t>
            </a:r>
            <a:r>
              <a:rPr lang="en-US" sz="3200" dirty="0">
                <a:solidFill>
                  <a:schemeClr val="bg1"/>
                </a:solidFill>
              </a:rPr>
              <a:t> </a:t>
            </a:r>
            <a:r>
              <a:rPr lang="en-US" sz="3200" dirty="0" err="1">
                <a:solidFill>
                  <a:schemeClr val="bg1"/>
                </a:solidFill>
              </a:rPr>
              <a:t>hình</a:t>
            </a:r>
            <a:r>
              <a:rPr lang="en-US" sz="3200" dirty="0">
                <a:solidFill>
                  <a:schemeClr val="bg1"/>
                </a:solidFill>
              </a:rPr>
              <a:t> train </a:t>
            </a:r>
            <a:r>
              <a:rPr lang="en-US" sz="3200" dirty="0" err="1">
                <a:solidFill>
                  <a:schemeClr val="bg1"/>
                </a:solidFill>
              </a:rPr>
              <a:t>được</a:t>
            </a:r>
            <a:r>
              <a:rPr lang="en-US" sz="3200" dirty="0">
                <a:solidFill>
                  <a:schemeClr val="bg1"/>
                </a:solidFill>
              </a:rPr>
              <a:t>.</a:t>
            </a:r>
          </a:p>
          <a:p>
            <a:pPr marL="114300" algn="just">
              <a:lnSpc>
                <a:spcPct val="115000"/>
              </a:lnSpc>
              <a:buClr>
                <a:schemeClr val="dk1"/>
              </a:buClr>
              <a:buSzPts val="1800"/>
            </a:pPr>
            <a:endParaRPr lang="en-US" sz="3200" dirty="0">
              <a:solidFill>
                <a:schemeClr val="bg1"/>
              </a:solidFill>
            </a:endParaRPr>
          </a:p>
          <a:p>
            <a:pPr marL="114300" algn="just">
              <a:lnSpc>
                <a:spcPct val="115000"/>
              </a:lnSpc>
              <a:buClr>
                <a:schemeClr val="dk1"/>
              </a:buClr>
              <a:buSzPts val="1800"/>
            </a:pPr>
            <a:r>
              <a:rPr lang="en-US" sz="3200" dirty="0">
                <a:solidFill>
                  <a:schemeClr val="bg1"/>
                </a:solidFill>
              </a:rPr>
              <a:t>Metrics: Precision, Recall, mAP50, mAP50-95</a:t>
            </a:r>
            <a:endParaRPr lang="vi-VN" sz="3200" dirty="0">
              <a:solidFill>
                <a:schemeClr val="bg1"/>
              </a:solidFill>
            </a:endParaRPr>
          </a:p>
          <a:p>
            <a:pPr marL="114300" algn="just">
              <a:lnSpc>
                <a:spcPct val="115000"/>
              </a:lnSpc>
              <a:buClr>
                <a:schemeClr val="dk1"/>
              </a:buClr>
              <a:buSzPts val="1800"/>
            </a:pPr>
            <a:endParaRPr lang="vi-VN" sz="1800" dirty="0">
              <a:solidFill>
                <a:schemeClr val="bg1"/>
              </a:solidFill>
            </a:endParaRPr>
          </a:p>
        </p:txBody>
      </p:sp>
      <p:graphicFrame>
        <p:nvGraphicFramePr>
          <p:cNvPr id="19" name="Table 18">
            <a:extLst>
              <a:ext uri="{FF2B5EF4-FFF2-40B4-BE49-F238E27FC236}">
                <a16:creationId xmlns:a16="http://schemas.microsoft.com/office/drawing/2014/main" id="{32FB38DE-B5F4-28FA-7453-2054EEBC1C48}"/>
              </a:ext>
            </a:extLst>
          </p:cNvPr>
          <p:cNvGraphicFramePr>
            <a:graphicFrameLocks noGrp="1"/>
          </p:cNvGraphicFramePr>
          <p:nvPr>
            <p:extLst>
              <p:ext uri="{D42A27DB-BD31-4B8C-83A1-F6EECF244321}">
                <p14:modId xmlns:p14="http://schemas.microsoft.com/office/powerpoint/2010/main" val="2237933861"/>
              </p:ext>
            </p:extLst>
          </p:nvPr>
        </p:nvGraphicFramePr>
        <p:xfrm>
          <a:off x="1108337" y="4318551"/>
          <a:ext cx="15838905" cy="3187148"/>
        </p:xfrm>
        <a:graphic>
          <a:graphicData uri="http://schemas.openxmlformats.org/drawingml/2006/table">
            <a:tbl>
              <a:tblPr firstRow="1" bandRow="1">
                <a:tableStyleId>{5C22544A-7EE6-4342-B048-85BDC9FD1C3A}</a:tableStyleId>
              </a:tblPr>
              <a:tblGrid>
                <a:gridCol w="3167781">
                  <a:extLst>
                    <a:ext uri="{9D8B030D-6E8A-4147-A177-3AD203B41FA5}">
                      <a16:colId xmlns:a16="http://schemas.microsoft.com/office/drawing/2014/main" val="1270291006"/>
                    </a:ext>
                  </a:extLst>
                </a:gridCol>
                <a:gridCol w="3167781">
                  <a:extLst>
                    <a:ext uri="{9D8B030D-6E8A-4147-A177-3AD203B41FA5}">
                      <a16:colId xmlns:a16="http://schemas.microsoft.com/office/drawing/2014/main" val="3916016667"/>
                    </a:ext>
                  </a:extLst>
                </a:gridCol>
                <a:gridCol w="3167781">
                  <a:extLst>
                    <a:ext uri="{9D8B030D-6E8A-4147-A177-3AD203B41FA5}">
                      <a16:colId xmlns:a16="http://schemas.microsoft.com/office/drawing/2014/main" val="4174292471"/>
                    </a:ext>
                  </a:extLst>
                </a:gridCol>
                <a:gridCol w="3167781">
                  <a:extLst>
                    <a:ext uri="{9D8B030D-6E8A-4147-A177-3AD203B41FA5}">
                      <a16:colId xmlns:a16="http://schemas.microsoft.com/office/drawing/2014/main" val="3285707258"/>
                    </a:ext>
                  </a:extLst>
                </a:gridCol>
                <a:gridCol w="3167781">
                  <a:extLst>
                    <a:ext uri="{9D8B030D-6E8A-4147-A177-3AD203B41FA5}">
                      <a16:colId xmlns:a16="http://schemas.microsoft.com/office/drawing/2014/main" val="2812291828"/>
                    </a:ext>
                  </a:extLst>
                </a:gridCol>
              </a:tblGrid>
              <a:tr h="1451640">
                <a:tc>
                  <a:txBody>
                    <a:bodyPr/>
                    <a:lstStyle/>
                    <a:p>
                      <a:r>
                        <a:rPr lang="en-US" dirty="0"/>
                        <a:t>Epoch = 50</a:t>
                      </a:r>
                    </a:p>
                  </a:txBody>
                  <a:tcPr/>
                </a:tc>
                <a:tc>
                  <a:txBody>
                    <a:bodyPr/>
                    <a:lstStyle/>
                    <a:p>
                      <a:r>
                        <a:rPr lang="en-US" dirty="0"/>
                        <a:t>Precision</a:t>
                      </a:r>
                    </a:p>
                  </a:txBody>
                  <a:tcPr/>
                </a:tc>
                <a:tc>
                  <a:txBody>
                    <a:bodyPr/>
                    <a:lstStyle/>
                    <a:p>
                      <a:r>
                        <a:rPr lang="en-US" dirty="0"/>
                        <a:t>Recall</a:t>
                      </a:r>
                    </a:p>
                  </a:txBody>
                  <a:tcPr/>
                </a:tc>
                <a:tc>
                  <a:txBody>
                    <a:bodyPr/>
                    <a:lstStyle/>
                    <a:p>
                      <a:r>
                        <a:rPr lang="en-US" dirty="0"/>
                        <a:t>mAP50</a:t>
                      </a:r>
                    </a:p>
                  </a:txBody>
                  <a:tcPr/>
                </a:tc>
                <a:tc>
                  <a:txBody>
                    <a:bodyPr/>
                    <a:lstStyle/>
                    <a:p>
                      <a:r>
                        <a:rPr lang="en-US" dirty="0"/>
                        <a:t>mAP50-95</a:t>
                      </a:r>
                    </a:p>
                  </a:txBody>
                  <a:tcPr/>
                </a:tc>
                <a:extLst>
                  <a:ext uri="{0D108BD9-81ED-4DB2-BD59-A6C34878D82A}">
                    <a16:rowId xmlns:a16="http://schemas.microsoft.com/office/drawing/2014/main" val="1175757524"/>
                  </a:ext>
                </a:extLst>
              </a:tr>
              <a:tr h="867754">
                <a:tc>
                  <a:txBody>
                    <a:bodyPr/>
                    <a:lstStyle/>
                    <a:p>
                      <a:r>
                        <a:rPr lang="en-US" dirty="0"/>
                        <a:t>Batch = 64</a:t>
                      </a:r>
                    </a:p>
                  </a:txBody>
                  <a:tcPr/>
                </a:tc>
                <a:tc>
                  <a:txBody>
                    <a:bodyPr/>
                    <a:lstStyle/>
                    <a:p>
                      <a:r>
                        <a:rPr lang="en-US" sz="1800" b="0" i="0" kern="1200" dirty="0">
                          <a:solidFill>
                            <a:schemeClr val="dk1"/>
                          </a:solidFill>
                          <a:effectLst/>
                          <a:latin typeface="+mn-lt"/>
                          <a:ea typeface="+mn-ea"/>
                          <a:cs typeface="+mn-cs"/>
                        </a:rPr>
                        <a:t>0.906</a:t>
                      </a:r>
                      <a:endParaRPr lang="en-US" dirty="0"/>
                    </a:p>
                  </a:txBody>
                  <a:tcPr/>
                </a:tc>
                <a:tc>
                  <a:txBody>
                    <a:bodyPr/>
                    <a:lstStyle/>
                    <a:p>
                      <a:r>
                        <a:rPr lang="en-US" sz="1800" b="0" i="0" kern="1200" dirty="0">
                          <a:solidFill>
                            <a:schemeClr val="dk1"/>
                          </a:solidFill>
                          <a:effectLst/>
                          <a:latin typeface="+mn-lt"/>
                          <a:ea typeface="+mn-ea"/>
                          <a:cs typeface="+mn-cs"/>
                        </a:rPr>
                        <a:t>0.789</a:t>
                      </a:r>
                      <a:endParaRPr lang="en-US" dirty="0"/>
                    </a:p>
                  </a:txBody>
                  <a:tcPr/>
                </a:tc>
                <a:tc>
                  <a:txBody>
                    <a:bodyPr/>
                    <a:lstStyle/>
                    <a:p>
                      <a:r>
                        <a:rPr lang="en-US" sz="1800" b="0" i="0" kern="1200" dirty="0">
                          <a:solidFill>
                            <a:schemeClr val="dk1"/>
                          </a:solidFill>
                          <a:effectLst/>
                          <a:latin typeface="+mn-lt"/>
                          <a:ea typeface="+mn-ea"/>
                          <a:cs typeface="+mn-cs"/>
                        </a:rPr>
                        <a:t>0.848</a:t>
                      </a:r>
                      <a:endParaRPr lang="en-US" dirty="0"/>
                    </a:p>
                  </a:txBody>
                  <a:tcPr/>
                </a:tc>
                <a:tc>
                  <a:txBody>
                    <a:bodyPr/>
                    <a:lstStyle/>
                    <a:p>
                      <a:r>
                        <a:rPr lang="en-US" sz="1800" b="0" i="0" kern="1200" dirty="0">
                          <a:solidFill>
                            <a:schemeClr val="dk1"/>
                          </a:solidFill>
                          <a:effectLst/>
                          <a:latin typeface="+mn-lt"/>
                          <a:ea typeface="+mn-ea"/>
                          <a:cs typeface="+mn-cs"/>
                        </a:rPr>
                        <a:t>0.557</a:t>
                      </a:r>
                      <a:endParaRPr lang="en-US" dirty="0"/>
                    </a:p>
                  </a:txBody>
                  <a:tcPr/>
                </a:tc>
                <a:extLst>
                  <a:ext uri="{0D108BD9-81ED-4DB2-BD59-A6C34878D82A}">
                    <a16:rowId xmlns:a16="http://schemas.microsoft.com/office/drawing/2014/main" val="3734424384"/>
                  </a:ext>
                </a:extLst>
              </a:tr>
              <a:tr h="867754">
                <a:tc>
                  <a:txBody>
                    <a:bodyPr/>
                    <a:lstStyle/>
                    <a:p>
                      <a:r>
                        <a:rPr lang="en-US" dirty="0"/>
                        <a:t>Batch = 32</a:t>
                      </a:r>
                    </a:p>
                  </a:txBody>
                  <a:tcPr/>
                </a:tc>
                <a:tc>
                  <a:txBody>
                    <a:bodyPr/>
                    <a:lstStyle/>
                    <a:p>
                      <a:r>
                        <a:rPr lang="en-US" sz="1800" b="0" i="0" kern="1200" dirty="0">
                          <a:solidFill>
                            <a:schemeClr val="dk1"/>
                          </a:solidFill>
                          <a:effectLst/>
                          <a:latin typeface="+mn-lt"/>
                          <a:ea typeface="+mn-ea"/>
                          <a:cs typeface="+mn-cs"/>
                        </a:rPr>
                        <a:t>0.93</a:t>
                      </a:r>
                      <a:endParaRPr lang="en-US" dirty="0"/>
                    </a:p>
                  </a:txBody>
                  <a:tcPr/>
                </a:tc>
                <a:tc>
                  <a:txBody>
                    <a:bodyPr/>
                    <a:lstStyle/>
                    <a:p>
                      <a:r>
                        <a:rPr lang="en-US" sz="1800" b="0" i="0" kern="1200" dirty="0">
                          <a:solidFill>
                            <a:schemeClr val="dk1"/>
                          </a:solidFill>
                          <a:effectLst/>
                          <a:latin typeface="+mn-lt"/>
                          <a:ea typeface="+mn-ea"/>
                          <a:cs typeface="+mn-cs"/>
                        </a:rPr>
                        <a:t>0.776</a:t>
                      </a:r>
                      <a:endParaRPr lang="en-US" dirty="0"/>
                    </a:p>
                  </a:txBody>
                  <a:tcPr/>
                </a:tc>
                <a:tc>
                  <a:txBody>
                    <a:bodyPr/>
                    <a:lstStyle/>
                    <a:p>
                      <a:r>
                        <a:rPr lang="en-US" sz="1800" b="0" i="0" kern="1200" dirty="0">
                          <a:solidFill>
                            <a:schemeClr val="dk1"/>
                          </a:solidFill>
                          <a:effectLst/>
                          <a:latin typeface="+mn-lt"/>
                          <a:ea typeface="+mn-ea"/>
                          <a:cs typeface="+mn-cs"/>
                        </a:rPr>
                        <a:t>0.848</a:t>
                      </a:r>
                      <a:endParaRPr lang="en-US" dirty="0"/>
                    </a:p>
                  </a:txBody>
                  <a:tcPr/>
                </a:tc>
                <a:tc>
                  <a:txBody>
                    <a:bodyPr/>
                    <a:lstStyle/>
                    <a:p>
                      <a:r>
                        <a:rPr lang="en-US" sz="1800" b="0" i="0" kern="1200" dirty="0">
                          <a:solidFill>
                            <a:schemeClr val="dk1"/>
                          </a:solidFill>
                          <a:effectLst/>
                          <a:latin typeface="+mn-lt"/>
                          <a:ea typeface="+mn-ea"/>
                          <a:cs typeface="+mn-cs"/>
                        </a:rPr>
                        <a:t>0.562</a:t>
                      </a:r>
                      <a:endParaRPr lang="en-US" dirty="0"/>
                    </a:p>
                  </a:txBody>
                  <a:tcPr/>
                </a:tc>
                <a:extLst>
                  <a:ext uri="{0D108BD9-81ED-4DB2-BD59-A6C34878D82A}">
                    <a16:rowId xmlns:a16="http://schemas.microsoft.com/office/drawing/2014/main" val="429368089"/>
                  </a:ext>
                </a:extLst>
              </a:tr>
            </a:tbl>
          </a:graphicData>
        </a:graphic>
      </p:graphicFrame>
    </p:spTree>
    <p:extLst>
      <p:ext uri="{BB962C8B-B14F-4D97-AF65-F5344CB8AC3E}">
        <p14:creationId xmlns:p14="http://schemas.microsoft.com/office/powerpoint/2010/main" val="3310531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011323" y="-72445"/>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V. </a:t>
            </a:r>
            <a:r>
              <a:rPr lang="vi-VN" sz="3600" dirty="0">
                <a:solidFill>
                  <a:schemeClr val="bg1"/>
                </a:solidFill>
                <a:latin typeface="+mj-lt"/>
              </a:rPr>
              <a:t>Hướng phát triển</a:t>
            </a:r>
            <a:endParaRPr lang="en-US" sz="3600" dirty="0">
              <a:solidFill>
                <a:schemeClr val="bg1"/>
              </a:solidFill>
              <a:latin typeface="+mj-lt"/>
            </a:endParaRPr>
          </a:p>
        </p:txBody>
      </p:sp>
      <p:sp>
        <p:nvSpPr>
          <p:cNvPr id="18" name="TextBox 17">
            <a:extLst>
              <a:ext uri="{FF2B5EF4-FFF2-40B4-BE49-F238E27FC236}">
                <a16:creationId xmlns:a16="http://schemas.microsoft.com/office/drawing/2014/main" id="{30303752-BDBE-9E9B-81A1-FF700A6A8297}"/>
              </a:ext>
            </a:extLst>
          </p:cNvPr>
          <p:cNvSpPr txBox="1"/>
          <p:nvPr/>
        </p:nvSpPr>
        <p:spPr>
          <a:xfrm>
            <a:off x="964201" y="1149264"/>
            <a:ext cx="13403178" cy="8572218"/>
          </a:xfrm>
          <a:prstGeom prst="rect">
            <a:avLst/>
          </a:prstGeom>
          <a:noFill/>
        </p:spPr>
        <p:txBody>
          <a:bodyPr wrap="square">
            <a:spAutoFit/>
          </a:bodyPr>
          <a:lstStyle/>
          <a:p>
            <a:pPr marL="114300" algn="just">
              <a:lnSpc>
                <a:spcPct val="150000"/>
              </a:lnSpc>
              <a:buClr>
                <a:schemeClr val="dk1"/>
              </a:buClr>
              <a:buSzPts val="1800"/>
            </a:pPr>
            <a:r>
              <a:rPr lang="en-US" sz="3200" b="1" dirty="0" err="1">
                <a:solidFill>
                  <a:schemeClr val="bg1"/>
                </a:solidFill>
              </a:rPr>
              <a:t>Tối</a:t>
            </a:r>
            <a:r>
              <a:rPr lang="en-US" sz="3200" b="1" dirty="0">
                <a:solidFill>
                  <a:schemeClr val="bg1"/>
                </a:solidFill>
              </a:rPr>
              <a:t> </a:t>
            </a:r>
            <a:r>
              <a:rPr lang="en-US" sz="3200" b="1" dirty="0" err="1">
                <a:solidFill>
                  <a:schemeClr val="bg1"/>
                </a:solidFill>
              </a:rPr>
              <a:t>ưu</a:t>
            </a:r>
            <a:r>
              <a:rPr lang="en-US" sz="3200" b="1" dirty="0">
                <a:solidFill>
                  <a:schemeClr val="bg1"/>
                </a:solidFill>
              </a:rPr>
              <a:t> </a:t>
            </a:r>
            <a:r>
              <a:rPr lang="en-US" sz="3200" b="1" dirty="0" err="1">
                <a:solidFill>
                  <a:schemeClr val="bg1"/>
                </a:solidFill>
              </a:rPr>
              <a:t>hóa</a:t>
            </a:r>
            <a:r>
              <a:rPr lang="en-US" sz="3200" b="1" dirty="0">
                <a:solidFill>
                  <a:schemeClr val="bg1"/>
                </a:solidFill>
              </a:rPr>
              <a:t> </a:t>
            </a:r>
            <a:r>
              <a:rPr lang="en-US" sz="3200" b="1" dirty="0" err="1">
                <a:solidFill>
                  <a:schemeClr val="bg1"/>
                </a:solidFill>
              </a:rPr>
              <a:t>hiệu</a:t>
            </a:r>
            <a:r>
              <a:rPr lang="en-US" sz="3200" b="1" dirty="0">
                <a:solidFill>
                  <a:schemeClr val="bg1"/>
                </a:solidFill>
              </a:rPr>
              <a:t> </a:t>
            </a:r>
            <a:r>
              <a:rPr lang="en-US" sz="3200" b="1" dirty="0" err="1">
                <a:solidFill>
                  <a:schemeClr val="bg1"/>
                </a:solidFill>
              </a:rPr>
              <a:t>xuất</a:t>
            </a:r>
            <a:r>
              <a:rPr lang="en-US" sz="3200" b="1" dirty="0">
                <a:solidFill>
                  <a:schemeClr val="bg1"/>
                </a:solidFill>
              </a:rPr>
              <a:t> </a:t>
            </a:r>
            <a:r>
              <a:rPr lang="en-US" sz="3200" b="1" dirty="0" err="1">
                <a:solidFill>
                  <a:schemeClr val="bg1"/>
                </a:solidFill>
              </a:rPr>
              <a:t>mô</a:t>
            </a:r>
            <a:r>
              <a:rPr lang="en-US" sz="3200" b="1" dirty="0">
                <a:solidFill>
                  <a:schemeClr val="bg1"/>
                </a:solidFill>
              </a:rPr>
              <a:t> </a:t>
            </a:r>
            <a:r>
              <a:rPr lang="en-US" sz="3200" b="1" dirty="0" err="1">
                <a:solidFill>
                  <a:schemeClr val="bg1"/>
                </a:solidFill>
              </a:rPr>
              <a:t>hình</a:t>
            </a:r>
            <a:endParaRPr lang="en-US" sz="3200" b="1" dirty="0">
              <a:solidFill>
                <a:schemeClr val="bg1"/>
              </a:solidFill>
            </a:endParaRPr>
          </a:p>
          <a:p>
            <a:pPr marL="400050" indent="-285750" algn="just">
              <a:lnSpc>
                <a:spcPct val="200000"/>
              </a:lnSpc>
              <a:buClr>
                <a:schemeClr val="dk1"/>
              </a:buClr>
              <a:buSzPts val="1800"/>
              <a:buFont typeface="Arial" panose="020B0604020202020204" pitchFamily="34" charset="0"/>
              <a:buChar char="•"/>
            </a:pPr>
            <a:r>
              <a:rPr lang="en-US" sz="3200" dirty="0" err="1">
                <a:solidFill>
                  <a:schemeClr val="bg1"/>
                </a:solidFill>
              </a:rPr>
              <a:t>Tăng</a:t>
            </a:r>
            <a:r>
              <a:rPr lang="en-US" sz="3200" dirty="0">
                <a:solidFill>
                  <a:schemeClr val="bg1"/>
                </a:solidFill>
              </a:rPr>
              <a:t> </a:t>
            </a:r>
            <a:r>
              <a:rPr lang="en-US" sz="3200" dirty="0" err="1">
                <a:solidFill>
                  <a:schemeClr val="bg1"/>
                </a:solidFill>
              </a:rPr>
              <a:t>cường</a:t>
            </a:r>
            <a:r>
              <a:rPr lang="en-US" sz="3200" dirty="0">
                <a:solidFill>
                  <a:schemeClr val="bg1"/>
                </a:solidFill>
              </a:rPr>
              <a:t> </a:t>
            </a:r>
            <a:r>
              <a:rPr lang="en-US" sz="3200" dirty="0" err="1">
                <a:solidFill>
                  <a:schemeClr val="bg1"/>
                </a:solidFill>
              </a:rPr>
              <a:t>và</a:t>
            </a:r>
            <a:r>
              <a:rPr lang="en-US" sz="3200" dirty="0">
                <a:solidFill>
                  <a:schemeClr val="bg1"/>
                </a:solidFill>
              </a:rPr>
              <a:t> </a:t>
            </a:r>
            <a:r>
              <a:rPr lang="en-US" sz="3200" dirty="0" err="1">
                <a:solidFill>
                  <a:schemeClr val="bg1"/>
                </a:solidFill>
              </a:rPr>
              <a:t>cân</a:t>
            </a:r>
            <a:r>
              <a:rPr lang="en-US" sz="3200" dirty="0">
                <a:solidFill>
                  <a:schemeClr val="bg1"/>
                </a:solidFill>
              </a:rPr>
              <a:t> </a:t>
            </a:r>
            <a:r>
              <a:rPr lang="en-US" sz="3200" dirty="0" err="1">
                <a:solidFill>
                  <a:schemeClr val="bg1"/>
                </a:solidFill>
              </a:rPr>
              <a:t>bằng</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hình</a:t>
            </a:r>
            <a:r>
              <a:rPr lang="en-US" sz="3200" dirty="0">
                <a:solidFill>
                  <a:schemeClr val="bg1"/>
                </a:solidFill>
              </a:rPr>
              <a:t> </a:t>
            </a:r>
            <a:r>
              <a:rPr lang="en-US" sz="3200" dirty="0" err="1">
                <a:solidFill>
                  <a:schemeClr val="bg1"/>
                </a:solidFill>
              </a:rPr>
              <a:t>ảnh</a:t>
            </a:r>
            <a:endParaRPr lang="en-US" sz="3200" dirty="0">
              <a:solidFill>
                <a:schemeClr val="bg1"/>
              </a:solidFill>
            </a:endParaRPr>
          </a:p>
          <a:p>
            <a:pPr marL="400050" indent="-285750" algn="just">
              <a:lnSpc>
                <a:spcPct val="200000"/>
              </a:lnSpc>
              <a:buClr>
                <a:schemeClr val="dk1"/>
              </a:buClr>
              <a:buSzPts val="1800"/>
              <a:buFont typeface="Arial" panose="020B0604020202020204" pitchFamily="34" charset="0"/>
              <a:buChar char="•"/>
            </a:pPr>
            <a:r>
              <a:rPr lang="en-US" sz="3200" dirty="0" err="1">
                <a:solidFill>
                  <a:schemeClr val="bg1"/>
                </a:solidFill>
              </a:rPr>
              <a:t>Sử</a:t>
            </a:r>
            <a:r>
              <a:rPr lang="en-US" sz="3200" dirty="0">
                <a:solidFill>
                  <a:schemeClr val="bg1"/>
                </a:solidFill>
              </a:rPr>
              <a:t> </a:t>
            </a:r>
            <a:r>
              <a:rPr lang="en-US" sz="3200" dirty="0" err="1">
                <a:solidFill>
                  <a:schemeClr val="bg1"/>
                </a:solidFill>
              </a:rPr>
              <a:t>dụng</a:t>
            </a:r>
            <a:r>
              <a:rPr lang="en-US" sz="3200" dirty="0">
                <a:solidFill>
                  <a:schemeClr val="bg1"/>
                </a:solidFill>
              </a:rPr>
              <a:t> </a:t>
            </a:r>
            <a:r>
              <a:rPr lang="en-US" sz="3200" dirty="0" err="1">
                <a:solidFill>
                  <a:schemeClr val="bg1"/>
                </a:solidFill>
              </a:rPr>
              <a:t>các</a:t>
            </a:r>
            <a:r>
              <a:rPr lang="en-US" sz="3200" dirty="0">
                <a:solidFill>
                  <a:schemeClr val="bg1"/>
                </a:solidFill>
              </a:rPr>
              <a:t> </a:t>
            </a:r>
            <a:r>
              <a:rPr lang="en-US" sz="3200" dirty="0" err="1">
                <a:solidFill>
                  <a:schemeClr val="bg1"/>
                </a:solidFill>
              </a:rPr>
              <a:t>thuật</a:t>
            </a:r>
            <a:r>
              <a:rPr lang="en-US" sz="3200" dirty="0">
                <a:solidFill>
                  <a:schemeClr val="bg1"/>
                </a:solidFill>
              </a:rPr>
              <a:t> </a:t>
            </a:r>
            <a:r>
              <a:rPr lang="en-US" sz="3200" dirty="0" err="1">
                <a:solidFill>
                  <a:schemeClr val="bg1"/>
                </a:solidFill>
              </a:rPr>
              <a:t>toán</a:t>
            </a:r>
            <a:r>
              <a:rPr lang="en-US" sz="3200" dirty="0">
                <a:solidFill>
                  <a:schemeClr val="bg1"/>
                </a:solidFill>
              </a:rPr>
              <a:t> GANS, </a:t>
            </a:r>
            <a:r>
              <a:rPr lang="en-US" sz="3200" dirty="0" err="1">
                <a:solidFill>
                  <a:schemeClr val="bg1"/>
                </a:solidFill>
              </a:rPr>
              <a:t>ImageGenerator</a:t>
            </a:r>
            <a:r>
              <a:rPr lang="en-US" sz="3200" dirty="0">
                <a:solidFill>
                  <a:schemeClr val="bg1"/>
                </a:solidFill>
              </a:rPr>
              <a:t> </a:t>
            </a:r>
            <a:r>
              <a:rPr lang="en-US" sz="3200" dirty="0" err="1">
                <a:solidFill>
                  <a:schemeClr val="bg1"/>
                </a:solidFill>
              </a:rPr>
              <a:t>để</a:t>
            </a:r>
            <a:r>
              <a:rPr lang="en-US" sz="3200" dirty="0">
                <a:solidFill>
                  <a:schemeClr val="bg1"/>
                </a:solidFill>
              </a:rPr>
              <a:t> </a:t>
            </a:r>
            <a:r>
              <a:rPr lang="en-US" sz="3200" dirty="0" err="1">
                <a:solidFill>
                  <a:schemeClr val="bg1"/>
                </a:solidFill>
              </a:rPr>
              <a:t>tự</a:t>
            </a:r>
            <a:r>
              <a:rPr lang="en-US" sz="3200" dirty="0">
                <a:solidFill>
                  <a:schemeClr val="bg1"/>
                </a:solidFill>
              </a:rPr>
              <a:t> </a:t>
            </a:r>
            <a:r>
              <a:rPr lang="en-US" sz="3200" dirty="0" err="1">
                <a:solidFill>
                  <a:schemeClr val="bg1"/>
                </a:solidFill>
              </a:rPr>
              <a:t>động</a:t>
            </a:r>
            <a:r>
              <a:rPr lang="en-US" sz="3200" dirty="0">
                <a:solidFill>
                  <a:schemeClr val="bg1"/>
                </a:solidFill>
              </a:rPr>
              <a:t> </a:t>
            </a:r>
            <a:r>
              <a:rPr lang="en-US" sz="3200" dirty="0" err="1">
                <a:solidFill>
                  <a:schemeClr val="bg1"/>
                </a:solidFill>
              </a:rPr>
              <a:t>tạo</a:t>
            </a:r>
            <a:r>
              <a:rPr lang="en-US" sz="3200" dirty="0">
                <a:solidFill>
                  <a:schemeClr val="bg1"/>
                </a:solidFill>
              </a:rPr>
              <a:t> </a:t>
            </a:r>
            <a:r>
              <a:rPr lang="en-US" sz="3200" dirty="0" err="1">
                <a:solidFill>
                  <a:schemeClr val="bg1"/>
                </a:solidFill>
              </a:rPr>
              <a:t>mới</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a:t>
            </a:r>
            <a:r>
              <a:rPr lang="en-US" sz="3200" dirty="0" err="1">
                <a:solidFill>
                  <a:schemeClr val="bg1"/>
                </a:solidFill>
              </a:rPr>
              <a:t>huấn</a:t>
            </a:r>
            <a:r>
              <a:rPr lang="en-US" sz="3200" dirty="0">
                <a:solidFill>
                  <a:schemeClr val="bg1"/>
                </a:solidFill>
              </a:rPr>
              <a:t> </a:t>
            </a:r>
            <a:r>
              <a:rPr lang="en-US" sz="3200" dirty="0" err="1">
                <a:solidFill>
                  <a:schemeClr val="bg1"/>
                </a:solidFill>
              </a:rPr>
              <a:t>luyện</a:t>
            </a:r>
            <a:endParaRPr lang="en-US" sz="3200" dirty="0">
              <a:solidFill>
                <a:schemeClr val="bg1"/>
              </a:solidFill>
            </a:endParaRPr>
          </a:p>
          <a:p>
            <a:pPr marL="114300" algn="just">
              <a:lnSpc>
                <a:spcPct val="200000"/>
              </a:lnSpc>
              <a:buClr>
                <a:schemeClr val="dk1"/>
              </a:buClr>
              <a:buSzPts val="1800"/>
            </a:pPr>
            <a:r>
              <a:rPr lang="en-US" sz="3200" dirty="0" err="1">
                <a:solidFill>
                  <a:schemeClr val="bg1"/>
                </a:solidFill>
              </a:rPr>
              <a:t>Sử</a:t>
            </a:r>
            <a:r>
              <a:rPr lang="en-US" sz="3200" dirty="0">
                <a:solidFill>
                  <a:schemeClr val="bg1"/>
                </a:solidFill>
              </a:rPr>
              <a:t> </a:t>
            </a:r>
            <a:r>
              <a:rPr lang="en-US" sz="3200" dirty="0" err="1">
                <a:solidFill>
                  <a:schemeClr val="bg1"/>
                </a:solidFill>
              </a:rPr>
              <a:t>dụng</a:t>
            </a:r>
            <a:r>
              <a:rPr lang="en-US" sz="3200" dirty="0">
                <a:solidFill>
                  <a:schemeClr val="bg1"/>
                </a:solidFill>
              </a:rPr>
              <a:t> 1 </a:t>
            </a:r>
            <a:r>
              <a:rPr lang="en-US" sz="3200" dirty="0" err="1">
                <a:solidFill>
                  <a:schemeClr val="bg1"/>
                </a:solidFill>
              </a:rPr>
              <a:t>số</a:t>
            </a:r>
            <a:r>
              <a:rPr lang="en-US" sz="3200" dirty="0">
                <a:solidFill>
                  <a:schemeClr val="bg1"/>
                </a:solidFill>
              </a:rPr>
              <a:t> </a:t>
            </a:r>
            <a:r>
              <a:rPr lang="en-US" sz="3200" dirty="0" err="1">
                <a:solidFill>
                  <a:schemeClr val="bg1"/>
                </a:solidFill>
              </a:rPr>
              <a:t>mô</a:t>
            </a:r>
            <a:r>
              <a:rPr lang="en-US" sz="3200" dirty="0">
                <a:solidFill>
                  <a:schemeClr val="bg1"/>
                </a:solidFill>
              </a:rPr>
              <a:t> </a:t>
            </a:r>
            <a:r>
              <a:rPr lang="en-US" sz="3200" dirty="0" err="1">
                <a:solidFill>
                  <a:schemeClr val="bg1"/>
                </a:solidFill>
              </a:rPr>
              <a:t>hình</a:t>
            </a:r>
            <a:r>
              <a:rPr lang="en-US" sz="3200" dirty="0">
                <a:solidFill>
                  <a:schemeClr val="bg1"/>
                </a:solidFill>
              </a:rPr>
              <a:t> </a:t>
            </a:r>
            <a:r>
              <a:rPr lang="en-US" sz="3200" dirty="0" err="1">
                <a:solidFill>
                  <a:schemeClr val="bg1"/>
                </a:solidFill>
              </a:rPr>
              <a:t>khác</a:t>
            </a:r>
            <a:r>
              <a:rPr lang="en-US" sz="3200" dirty="0">
                <a:solidFill>
                  <a:schemeClr val="bg1"/>
                </a:solidFill>
              </a:rPr>
              <a:t> hay </a:t>
            </a:r>
            <a:r>
              <a:rPr lang="en-US" sz="3200" dirty="0" err="1">
                <a:solidFill>
                  <a:schemeClr val="bg1"/>
                </a:solidFill>
              </a:rPr>
              <a:t>phiên</a:t>
            </a:r>
            <a:r>
              <a:rPr lang="en-US" sz="3200" dirty="0">
                <a:solidFill>
                  <a:schemeClr val="bg1"/>
                </a:solidFill>
              </a:rPr>
              <a:t> </a:t>
            </a:r>
            <a:r>
              <a:rPr lang="en-US" sz="3200" dirty="0" err="1">
                <a:solidFill>
                  <a:schemeClr val="bg1"/>
                </a:solidFill>
              </a:rPr>
              <a:t>bản</a:t>
            </a:r>
            <a:r>
              <a:rPr lang="en-US" sz="3200" dirty="0">
                <a:solidFill>
                  <a:schemeClr val="bg1"/>
                </a:solidFill>
              </a:rPr>
              <a:t> YOLO </a:t>
            </a:r>
            <a:r>
              <a:rPr lang="en-US" sz="3200" dirty="0" err="1">
                <a:solidFill>
                  <a:schemeClr val="bg1"/>
                </a:solidFill>
              </a:rPr>
              <a:t>thấp</a:t>
            </a:r>
            <a:r>
              <a:rPr lang="en-US" sz="3200" dirty="0">
                <a:solidFill>
                  <a:schemeClr val="bg1"/>
                </a:solidFill>
              </a:rPr>
              <a:t> </a:t>
            </a:r>
            <a:r>
              <a:rPr lang="en-US" sz="3200" dirty="0" err="1">
                <a:solidFill>
                  <a:schemeClr val="bg1"/>
                </a:solidFill>
              </a:rPr>
              <a:t>hơn</a:t>
            </a:r>
            <a:endParaRPr lang="en-US" sz="3200" dirty="0">
              <a:solidFill>
                <a:schemeClr val="bg1"/>
              </a:solidFill>
            </a:endParaRPr>
          </a:p>
          <a:p>
            <a:pPr marL="400050" indent="-285750" algn="just">
              <a:lnSpc>
                <a:spcPct val="200000"/>
              </a:lnSpc>
              <a:buClr>
                <a:schemeClr val="dk1"/>
              </a:buClr>
              <a:buSzPts val="1800"/>
              <a:buFont typeface="Arial" panose="020B0604020202020204" pitchFamily="34" charset="0"/>
              <a:buChar char="•"/>
            </a:pPr>
            <a:r>
              <a:rPr lang="en-US" sz="3200" dirty="0" err="1">
                <a:solidFill>
                  <a:schemeClr val="bg1"/>
                </a:solidFill>
              </a:rPr>
              <a:t>Unet</a:t>
            </a:r>
            <a:endParaRPr lang="en-US" sz="3200" dirty="0">
              <a:solidFill>
                <a:schemeClr val="bg1"/>
              </a:solidFill>
            </a:endParaRPr>
          </a:p>
          <a:p>
            <a:pPr marL="400050" indent="-285750" algn="just">
              <a:lnSpc>
                <a:spcPct val="200000"/>
              </a:lnSpc>
              <a:buClr>
                <a:schemeClr val="dk1"/>
              </a:buClr>
              <a:buSzPts val="1800"/>
              <a:buFont typeface="Arial" panose="020B0604020202020204" pitchFamily="34" charset="0"/>
              <a:buChar char="•"/>
            </a:pPr>
            <a:r>
              <a:rPr lang="en-US" sz="3200" dirty="0">
                <a:solidFill>
                  <a:schemeClr val="bg1"/>
                </a:solidFill>
              </a:rPr>
              <a:t>Yolov8, Yolov7, Yolov5</a:t>
            </a:r>
          </a:p>
          <a:p>
            <a:pPr marL="114300" algn="just">
              <a:lnSpc>
                <a:spcPct val="200000"/>
              </a:lnSpc>
              <a:buClr>
                <a:schemeClr val="dk1"/>
              </a:buClr>
              <a:buSzPts val="1800"/>
            </a:pPr>
            <a:endParaRPr lang="en-US" sz="3200" dirty="0">
              <a:solidFill>
                <a:schemeClr val="bg1"/>
              </a:solidFill>
            </a:endParaRPr>
          </a:p>
          <a:p>
            <a:pPr marL="400050" indent="-285750" algn="just">
              <a:lnSpc>
                <a:spcPct val="200000"/>
              </a:lnSpc>
              <a:buClr>
                <a:schemeClr val="dk1"/>
              </a:buClr>
              <a:buSzPts val="1800"/>
              <a:buFont typeface="Arial" panose="020B0604020202020204" pitchFamily="34" charset="0"/>
              <a:buChar char="•"/>
            </a:pPr>
            <a:endParaRPr lang="en-US" sz="3200" dirty="0">
              <a:solidFill>
                <a:schemeClr val="bg1"/>
              </a:solidFill>
            </a:endParaRPr>
          </a:p>
        </p:txBody>
      </p:sp>
    </p:spTree>
    <p:extLst>
      <p:ext uri="{BB962C8B-B14F-4D97-AF65-F5344CB8AC3E}">
        <p14:creationId xmlns:p14="http://schemas.microsoft.com/office/powerpoint/2010/main" val="22196960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069620" y="-9450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VI. </a:t>
            </a:r>
            <a:r>
              <a:rPr lang="en-US" sz="3600" dirty="0" err="1">
                <a:solidFill>
                  <a:schemeClr val="bg1"/>
                </a:solidFill>
                <a:latin typeface="+mj-lt"/>
              </a:rPr>
              <a:t>Kết</a:t>
            </a:r>
            <a:r>
              <a:rPr lang="en-US" sz="3600" dirty="0">
                <a:solidFill>
                  <a:schemeClr val="bg1"/>
                </a:solidFill>
                <a:latin typeface="+mj-lt"/>
              </a:rPr>
              <a:t> </a:t>
            </a:r>
            <a:r>
              <a:rPr lang="en-US" sz="3600" dirty="0" err="1">
                <a:solidFill>
                  <a:schemeClr val="bg1"/>
                </a:solidFill>
                <a:latin typeface="+mj-lt"/>
              </a:rPr>
              <a:t>quả</a:t>
            </a:r>
            <a:r>
              <a:rPr lang="en-US" sz="3600" dirty="0">
                <a:solidFill>
                  <a:schemeClr val="bg1"/>
                </a:solidFill>
                <a:latin typeface="+mj-lt"/>
              </a:rPr>
              <a:t> d</a:t>
            </a:r>
            <a:r>
              <a:rPr lang="vi-VN" sz="3600" dirty="0">
                <a:solidFill>
                  <a:schemeClr val="bg1"/>
                </a:solidFill>
                <a:latin typeface="+mj-lt"/>
              </a:rPr>
              <a:t>emo</a:t>
            </a:r>
          </a:p>
        </p:txBody>
      </p:sp>
      <p:pic>
        <p:nvPicPr>
          <p:cNvPr id="18" name="Picture 17">
            <a:extLst>
              <a:ext uri="{FF2B5EF4-FFF2-40B4-BE49-F238E27FC236}">
                <a16:creationId xmlns:a16="http://schemas.microsoft.com/office/drawing/2014/main" id="{02E9D5A8-4D1D-2712-9A3D-E95F751D581C}"/>
              </a:ext>
            </a:extLst>
          </p:cNvPr>
          <p:cNvPicPr>
            <a:picLocks noChangeAspect="1"/>
          </p:cNvPicPr>
          <p:nvPr/>
        </p:nvPicPr>
        <p:blipFill>
          <a:blip r:embed="rId8"/>
          <a:stretch>
            <a:fillRect/>
          </a:stretch>
        </p:blipFill>
        <p:spPr>
          <a:xfrm>
            <a:off x="1158396" y="2190923"/>
            <a:ext cx="15971208" cy="5410200"/>
          </a:xfrm>
          <a:prstGeom prst="rect">
            <a:avLst/>
          </a:prstGeom>
        </p:spPr>
      </p:pic>
      <p:sp>
        <p:nvSpPr>
          <p:cNvPr id="19" name="TextBox 18">
            <a:extLst>
              <a:ext uri="{FF2B5EF4-FFF2-40B4-BE49-F238E27FC236}">
                <a16:creationId xmlns:a16="http://schemas.microsoft.com/office/drawing/2014/main" id="{E0E7C82D-8E97-875F-2BE3-1D3737BAD99B}"/>
              </a:ext>
            </a:extLst>
          </p:cNvPr>
          <p:cNvSpPr txBox="1"/>
          <p:nvPr/>
        </p:nvSpPr>
        <p:spPr>
          <a:xfrm>
            <a:off x="1069620" y="1425815"/>
            <a:ext cx="5061386" cy="584775"/>
          </a:xfrm>
          <a:prstGeom prst="rect">
            <a:avLst/>
          </a:prstGeom>
          <a:noFill/>
        </p:spPr>
        <p:txBody>
          <a:bodyPr wrap="square" rtlCol="0">
            <a:spAutoFit/>
          </a:bodyPr>
          <a:lstStyle/>
          <a:p>
            <a:r>
              <a:rPr lang="en-US" sz="3200" dirty="0" err="1">
                <a:solidFill>
                  <a:schemeClr val="bg1"/>
                </a:solidFill>
              </a:rPr>
              <a:t>Dự</a:t>
            </a:r>
            <a:r>
              <a:rPr lang="en-US" sz="3200" dirty="0">
                <a:solidFill>
                  <a:schemeClr val="bg1"/>
                </a:solidFill>
              </a:rPr>
              <a:t> </a:t>
            </a:r>
            <a:r>
              <a:rPr lang="en-US" sz="3200" dirty="0" err="1">
                <a:solidFill>
                  <a:schemeClr val="bg1"/>
                </a:solidFill>
              </a:rPr>
              <a:t>đoán</a:t>
            </a:r>
            <a:r>
              <a:rPr lang="en-US" sz="3200" dirty="0">
                <a:solidFill>
                  <a:schemeClr val="bg1"/>
                </a:solidFill>
              </a:rPr>
              <a:t>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Tumor</a:t>
            </a:r>
          </a:p>
        </p:txBody>
      </p:sp>
    </p:spTree>
    <p:extLst>
      <p:ext uri="{BB962C8B-B14F-4D97-AF65-F5344CB8AC3E}">
        <p14:creationId xmlns:p14="http://schemas.microsoft.com/office/powerpoint/2010/main" val="29594449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069620" y="-9450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VI. </a:t>
            </a:r>
            <a:r>
              <a:rPr lang="en-US" sz="3600" dirty="0" err="1">
                <a:solidFill>
                  <a:schemeClr val="bg1"/>
                </a:solidFill>
                <a:latin typeface="+mj-lt"/>
              </a:rPr>
              <a:t>Kết</a:t>
            </a:r>
            <a:r>
              <a:rPr lang="en-US" sz="3600" dirty="0">
                <a:solidFill>
                  <a:schemeClr val="bg1"/>
                </a:solidFill>
                <a:latin typeface="+mj-lt"/>
              </a:rPr>
              <a:t> </a:t>
            </a:r>
            <a:r>
              <a:rPr lang="en-US" sz="3600" dirty="0" err="1">
                <a:solidFill>
                  <a:schemeClr val="bg1"/>
                </a:solidFill>
                <a:latin typeface="+mj-lt"/>
              </a:rPr>
              <a:t>quả</a:t>
            </a:r>
            <a:r>
              <a:rPr lang="en-US" sz="3600" dirty="0">
                <a:solidFill>
                  <a:schemeClr val="bg1"/>
                </a:solidFill>
                <a:latin typeface="+mj-lt"/>
              </a:rPr>
              <a:t> d</a:t>
            </a:r>
            <a:r>
              <a:rPr lang="vi-VN" sz="3600" dirty="0">
                <a:solidFill>
                  <a:schemeClr val="bg1"/>
                </a:solidFill>
                <a:latin typeface="+mj-lt"/>
              </a:rPr>
              <a:t>emo</a:t>
            </a:r>
          </a:p>
        </p:txBody>
      </p:sp>
      <p:sp>
        <p:nvSpPr>
          <p:cNvPr id="19" name="TextBox 18">
            <a:extLst>
              <a:ext uri="{FF2B5EF4-FFF2-40B4-BE49-F238E27FC236}">
                <a16:creationId xmlns:a16="http://schemas.microsoft.com/office/drawing/2014/main" id="{E0E7C82D-8E97-875F-2BE3-1D3737BAD99B}"/>
              </a:ext>
            </a:extLst>
          </p:cNvPr>
          <p:cNvSpPr txBox="1"/>
          <p:nvPr/>
        </p:nvSpPr>
        <p:spPr>
          <a:xfrm>
            <a:off x="1069620" y="1425815"/>
            <a:ext cx="5061386" cy="584775"/>
          </a:xfrm>
          <a:prstGeom prst="rect">
            <a:avLst/>
          </a:prstGeom>
          <a:noFill/>
        </p:spPr>
        <p:txBody>
          <a:bodyPr wrap="square" rtlCol="0">
            <a:spAutoFit/>
          </a:bodyPr>
          <a:lstStyle/>
          <a:p>
            <a:r>
              <a:rPr lang="en-US" sz="3200" dirty="0" err="1">
                <a:solidFill>
                  <a:schemeClr val="bg1"/>
                </a:solidFill>
              </a:rPr>
              <a:t>Dự</a:t>
            </a:r>
            <a:r>
              <a:rPr lang="en-US" sz="3200" dirty="0">
                <a:solidFill>
                  <a:schemeClr val="bg1"/>
                </a:solidFill>
              </a:rPr>
              <a:t> </a:t>
            </a:r>
            <a:r>
              <a:rPr lang="en-US" sz="3200" dirty="0" err="1">
                <a:solidFill>
                  <a:schemeClr val="bg1"/>
                </a:solidFill>
              </a:rPr>
              <a:t>đoán</a:t>
            </a:r>
            <a:r>
              <a:rPr lang="en-US" sz="3200" dirty="0">
                <a:solidFill>
                  <a:schemeClr val="bg1"/>
                </a:solidFill>
              </a:rPr>
              <a:t>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Tumor</a:t>
            </a:r>
          </a:p>
        </p:txBody>
      </p:sp>
      <p:pic>
        <p:nvPicPr>
          <p:cNvPr id="20" name="Picture 19">
            <a:extLst>
              <a:ext uri="{FF2B5EF4-FFF2-40B4-BE49-F238E27FC236}">
                <a16:creationId xmlns:a16="http://schemas.microsoft.com/office/drawing/2014/main" id="{47108287-96A3-825E-F480-2783F19C2403}"/>
              </a:ext>
            </a:extLst>
          </p:cNvPr>
          <p:cNvPicPr>
            <a:picLocks noChangeAspect="1"/>
          </p:cNvPicPr>
          <p:nvPr/>
        </p:nvPicPr>
        <p:blipFill>
          <a:blip r:embed="rId8"/>
          <a:stretch>
            <a:fillRect/>
          </a:stretch>
        </p:blipFill>
        <p:spPr>
          <a:xfrm>
            <a:off x="1219201" y="2409296"/>
            <a:ext cx="16029778" cy="5415986"/>
          </a:xfrm>
          <a:prstGeom prst="rect">
            <a:avLst/>
          </a:prstGeom>
        </p:spPr>
      </p:pic>
    </p:spTree>
    <p:extLst>
      <p:ext uri="{BB962C8B-B14F-4D97-AF65-F5344CB8AC3E}">
        <p14:creationId xmlns:p14="http://schemas.microsoft.com/office/powerpoint/2010/main" val="23677715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069620" y="-94503"/>
            <a:ext cx="10491508" cy="1042273"/>
          </a:xfrm>
          <a:prstGeom prst="rect">
            <a:avLst/>
          </a:prstGeom>
          <a:noFill/>
        </p:spPr>
        <p:txBody>
          <a:bodyPr wrap="square">
            <a:spAutoFit/>
          </a:bodyPr>
          <a:lstStyle/>
          <a:p>
            <a:pPr>
              <a:lnSpc>
                <a:spcPct val="200000"/>
              </a:lnSpc>
            </a:pPr>
            <a:r>
              <a:rPr lang="en-US" sz="3600" dirty="0">
                <a:solidFill>
                  <a:schemeClr val="bg1"/>
                </a:solidFill>
                <a:latin typeface="+mj-lt"/>
              </a:rPr>
              <a:t>VI. </a:t>
            </a:r>
            <a:r>
              <a:rPr lang="en-US" sz="3600" dirty="0" err="1">
                <a:solidFill>
                  <a:schemeClr val="bg1"/>
                </a:solidFill>
                <a:latin typeface="+mj-lt"/>
              </a:rPr>
              <a:t>Kết</a:t>
            </a:r>
            <a:r>
              <a:rPr lang="en-US" sz="3600" dirty="0">
                <a:solidFill>
                  <a:schemeClr val="bg1"/>
                </a:solidFill>
                <a:latin typeface="+mj-lt"/>
              </a:rPr>
              <a:t> </a:t>
            </a:r>
            <a:r>
              <a:rPr lang="en-US" sz="3600" dirty="0" err="1">
                <a:solidFill>
                  <a:schemeClr val="bg1"/>
                </a:solidFill>
                <a:latin typeface="+mj-lt"/>
              </a:rPr>
              <a:t>quả</a:t>
            </a:r>
            <a:r>
              <a:rPr lang="en-US" sz="3600" dirty="0">
                <a:solidFill>
                  <a:schemeClr val="bg1"/>
                </a:solidFill>
                <a:latin typeface="+mj-lt"/>
              </a:rPr>
              <a:t> d</a:t>
            </a:r>
            <a:r>
              <a:rPr lang="vi-VN" sz="3600" dirty="0">
                <a:solidFill>
                  <a:schemeClr val="bg1"/>
                </a:solidFill>
                <a:latin typeface="+mj-lt"/>
              </a:rPr>
              <a:t>emo</a:t>
            </a:r>
          </a:p>
        </p:txBody>
      </p:sp>
      <p:sp>
        <p:nvSpPr>
          <p:cNvPr id="19" name="TextBox 18">
            <a:extLst>
              <a:ext uri="{FF2B5EF4-FFF2-40B4-BE49-F238E27FC236}">
                <a16:creationId xmlns:a16="http://schemas.microsoft.com/office/drawing/2014/main" id="{E0E7C82D-8E97-875F-2BE3-1D3737BAD99B}"/>
              </a:ext>
            </a:extLst>
          </p:cNvPr>
          <p:cNvSpPr txBox="1"/>
          <p:nvPr/>
        </p:nvSpPr>
        <p:spPr>
          <a:xfrm>
            <a:off x="1069620" y="1425815"/>
            <a:ext cx="5918564" cy="584775"/>
          </a:xfrm>
          <a:prstGeom prst="rect">
            <a:avLst/>
          </a:prstGeom>
          <a:noFill/>
        </p:spPr>
        <p:txBody>
          <a:bodyPr wrap="square" rtlCol="0">
            <a:spAutoFit/>
          </a:bodyPr>
          <a:lstStyle/>
          <a:p>
            <a:r>
              <a:rPr lang="en-US" sz="3200" dirty="0" err="1">
                <a:solidFill>
                  <a:schemeClr val="bg1"/>
                </a:solidFill>
              </a:rPr>
              <a:t>Dự</a:t>
            </a:r>
            <a:r>
              <a:rPr lang="en-US" sz="3200" dirty="0">
                <a:solidFill>
                  <a:schemeClr val="bg1"/>
                </a:solidFill>
              </a:rPr>
              <a:t> </a:t>
            </a:r>
            <a:r>
              <a:rPr lang="en-US" sz="3200" dirty="0" err="1">
                <a:solidFill>
                  <a:schemeClr val="bg1"/>
                </a:solidFill>
              </a:rPr>
              <a:t>đoán</a:t>
            </a:r>
            <a:r>
              <a:rPr lang="en-US" sz="3200" dirty="0">
                <a:solidFill>
                  <a:schemeClr val="bg1"/>
                </a:solidFill>
              </a:rPr>
              <a:t> </a:t>
            </a:r>
            <a:r>
              <a:rPr lang="en-US" sz="3200" dirty="0" err="1">
                <a:solidFill>
                  <a:schemeClr val="bg1"/>
                </a:solidFill>
              </a:rPr>
              <a:t>mẫu</a:t>
            </a:r>
            <a:r>
              <a:rPr lang="en-US" sz="3200" dirty="0">
                <a:solidFill>
                  <a:schemeClr val="bg1"/>
                </a:solidFill>
              </a:rPr>
              <a:t> </a:t>
            </a:r>
            <a:r>
              <a:rPr lang="en-US" sz="3200" dirty="0" err="1">
                <a:solidFill>
                  <a:schemeClr val="bg1"/>
                </a:solidFill>
              </a:rPr>
              <a:t>dữ</a:t>
            </a:r>
            <a:r>
              <a:rPr lang="en-US" sz="3200" dirty="0">
                <a:solidFill>
                  <a:schemeClr val="bg1"/>
                </a:solidFill>
              </a:rPr>
              <a:t> </a:t>
            </a:r>
            <a:r>
              <a:rPr lang="en-US" sz="3200" dirty="0" err="1">
                <a:solidFill>
                  <a:schemeClr val="bg1"/>
                </a:solidFill>
              </a:rPr>
              <a:t>liệu</a:t>
            </a:r>
            <a:r>
              <a:rPr lang="en-US" sz="3200" dirty="0">
                <a:solidFill>
                  <a:schemeClr val="bg1"/>
                </a:solidFill>
              </a:rPr>
              <a:t> Non-Tumor</a:t>
            </a:r>
          </a:p>
        </p:txBody>
      </p:sp>
      <p:pic>
        <p:nvPicPr>
          <p:cNvPr id="18" name="Picture 17">
            <a:extLst>
              <a:ext uri="{FF2B5EF4-FFF2-40B4-BE49-F238E27FC236}">
                <a16:creationId xmlns:a16="http://schemas.microsoft.com/office/drawing/2014/main" id="{150310E0-8470-C9D3-4BF2-DDEE73341415}"/>
              </a:ext>
            </a:extLst>
          </p:cNvPr>
          <p:cNvPicPr>
            <a:picLocks noChangeAspect="1"/>
          </p:cNvPicPr>
          <p:nvPr/>
        </p:nvPicPr>
        <p:blipFill>
          <a:blip r:embed="rId8"/>
          <a:stretch>
            <a:fillRect/>
          </a:stretch>
        </p:blipFill>
        <p:spPr>
          <a:xfrm>
            <a:off x="1520318" y="2494651"/>
            <a:ext cx="15247363" cy="5304504"/>
          </a:xfrm>
          <a:prstGeom prst="rect">
            <a:avLst/>
          </a:prstGeom>
        </p:spPr>
      </p:pic>
    </p:spTree>
    <p:extLst>
      <p:ext uri="{BB962C8B-B14F-4D97-AF65-F5344CB8AC3E}">
        <p14:creationId xmlns:p14="http://schemas.microsoft.com/office/powerpoint/2010/main" val="1665873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4" name="TextBox 14"/>
          <p:cNvSpPr txBox="1"/>
          <p:nvPr/>
        </p:nvSpPr>
        <p:spPr>
          <a:xfrm>
            <a:off x="15940842" y="517674"/>
            <a:ext cx="9784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Contact</a:t>
            </a:r>
          </a:p>
        </p:txBody>
      </p:sp>
      <p:sp>
        <p:nvSpPr>
          <p:cNvPr id="15" name="TextBox 15"/>
          <p:cNvSpPr txBox="1"/>
          <p:nvPr/>
        </p:nvSpPr>
        <p:spPr>
          <a:xfrm>
            <a:off x="14385046" y="517674"/>
            <a:ext cx="1060497"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About Us</a:t>
            </a:r>
          </a:p>
        </p:txBody>
      </p:sp>
      <p:sp>
        <p:nvSpPr>
          <p:cNvPr id="16" name="TextBox 16"/>
          <p:cNvSpPr txBox="1"/>
          <p:nvPr/>
        </p:nvSpPr>
        <p:spPr>
          <a:xfrm>
            <a:off x="13154289" y="517674"/>
            <a:ext cx="73545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Service</a:t>
            </a:r>
          </a:p>
        </p:txBody>
      </p:sp>
      <p:sp>
        <p:nvSpPr>
          <p:cNvPr id="17" name="TextBox 17"/>
          <p:cNvSpPr txBox="1"/>
          <p:nvPr/>
        </p:nvSpPr>
        <p:spPr>
          <a:xfrm>
            <a:off x="11898530" y="517674"/>
            <a:ext cx="809760"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Home</a:t>
            </a:r>
          </a:p>
        </p:txBody>
      </p:sp>
      <p:sp>
        <p:nvSpPr>
          <p:cNvPr id="18" name="TextBox 18"/>
          <p:cNvSpPr txBox="1"/>
          <p:nvPr/>
        </p:nvSpPr>
        <p:spPr>
          <a:xfrm>
            <a:off x="1039108" y="517674"/>
            <a:ext cx="1685376" cy="197971"/>
          </a:xfrm>
          <a:prstGeom prst="rect">
            <a:avLst/>
          </a:prstGeom>
        </p:spPr>
        <p:txBody>
          <a:bodyPr lIns="0" tIns="0" rIns="0" bIns="0" rtlCol="0" anchor="t">
            <a:spAutoFit/>
          </a:bodyPr>
          <a:lstStyle/>
          <a:p>
            <a:pPr algn="l">
              <a:lnSpc>
                <a:spcPts val="1680"/>
              </a:lnSpc>
              <a:spcBef>
                <a:spcPct val="0"/>
              </a:spcBef>
            </a:pPr>
            <a:r>
              <a:rPr lang="en-US" sz="1200">
                <a:solidFill>
                  <a:srgbClr val="FFFFFF"/>
                </a:solidFill>
                <a:latin typeface="Open Sans"/>
              </a:rPr>
              <a:t>Ingoude Company</a:t>
            </a:r>
          </a:p>
        </p:txBody>
      </p:sp>
      <p:grpSp>
        <p:nvGrpSpPr>
          <p:cNvPr id="19" name="Group 19"/>
          <p:cNvGrpSpPr/>
          <p:nvPr/>
        </p:nvGrpSpPr>
        <p:grpSpPr>
          <a:xfrm>
            <a:off x="18181857" y="8291827"/>
            <a:ext cx="106143" cy="966473"/>
            <a:chOff x="0" y="0"/>
            <a:chExt cx="626900" cy="5708159"/>
          </a:xfrm>
        </p:grpSpPr>
        <p:sp>
          <p:nvSpPr>
            <p:cNvPr id="20" name="Freeform 20"/>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21" name="TextBox 21"/>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22" name="Group 22"/>
          <p:cNvGrpSpPr/>
          <p:nvPr/>
        </p:nvGrpSpPr>
        <p:grpSpPr>
          <a:xfrm>
            <a:off x="10675827" y="1586621"/>
            <a:ext cx="6072805" cy="9109207"/>
            <a:chOff x="0" y="0"/>
            <a:chExt cx="6350000" cy="9525000"/>
          </a:xfrm>
        </p:grpSpPr>
        <p:sp>
          <p:nvSpPr>
            <p:cNvPr id="23" name="Freeform 23"/>
            <p:cNvSpPr/>
            <p:nvPr/>
          </p:nvSpPr>
          <p:spPr>
            <a:xfrm flipH="1">
              <a:off x="0" y="0"/>
              <a:ext cx="6350000" cy="9525000"/>
            </a:xfrm>
            <a:custGeom>
              <a:avLst/>
              <a:gdLst/>
              <a:ahLst/>
              <a:cxnLst/>
              <a:rect l="l" t="t" r="r" b="b"/>
              <a:pathLst>
                <a:path w="6350000" h="9525000">
                  <a:moveTo>
                    <a:pt x="6350000" y="9042400"/>
                  </a:moveTo>
                  <a:lnTo>
                    <a:pt x="6350000" y="482600"/>
                  </a:lnTo>
                  <a:cubicBezTo>
                    <a:pt x="6350000" y="215900"/>
                    <a:pt x="6134100" y="0"/>
                    <a:pt x="5867400" y="0"/>
                  </a:cubicBezTo>
                  <a:lnTo>
                    <a:pt x="482600" y="0"/>
                  </a:lnTo>
                  <a:cubicBezTo>
                    <a:pt x="215900" y="0"/>
                    <a:pt x="0" y="217170"/>
                    <a:pt x="0" y="482600"/>
                  </a:cubicBezTo>
                  <a:lnTo>
                    <a:pt x="0" y="9042400"/>
                  </a:lnTo>
                  <a:cubicBezTo>
                    <a:pt x="0" y="9309100"/>
                    <a:pt x="215900" y="9525000"/>
                    <a:pt x="482600" y="9525000"/>
                  </a:cubicBezTo>
                  <a:lnTo>
                    <a:pt x="5867400" y="9525000"/>
                  </a:lnTo>
                  <a:cubicBezTo>
                    <a:pt x="6132830" y="9525000"/>
                    <a:pt x="6350000" y="9309100"/>
                    <a:pt x="6350000" y="9042400"/>
                  </a:cubicBezTo>
                  <a:close/>
                </a:path>
              </a:pathLst>
            </a:custGeom>
            <a:blipFill>
              <a:blip r:embed="rId6"/>
              <a:stretch>
                <a:fillRect l="-58327" r="-87574"/>
              </a:stretch>
            </a:blipFill>
          </p:spPr>
          <p:txBody>
            <a:bodyPr/>
            <a:lstStyle/>
            <a:p>
              <a:endParaRPr lang="en-US"/>
            </a:p>
          </p:txBody>
        </p:sp>
      </p:grpSp>
      <p:grpSp>
        <p:nvGrpSpPr>
          <p:cNvPr id="24" name="Group 24"/>
          <p:cNvGrpSpPr/>
          <p:nvPr/>
        </p:nvGrpSpPr>
        <p:grpSpPr>
          <a:xfrm>
            <a:off x="2168168" y="3771260"/>
            <a:ext cx="2415938" cy="47625"/>
            <a:chOff x="0" y="0"/>
            <a:chExt cx="636296" cy="12543"/>
          </a:xfrm>
        </p:grpSpPr>
        <p:sp>
          <p:nvSpPr>
            <p:cNvPr id="25" name="Freeform 25"/>
            <p:cNvSpPr/>
            <p:nvPr/>
          </p:nvSpPr>
          <p:spPr>
            <a:xfrm>
              <a:off x="0" y="0"/>
              <a:ext cx="636296" cy="12543"/>
            </a:xfrm>
            <a:custGeom>
              <a:avLst/>
              <a:gdLst/>
              <a:ahLst/>
              <a:cxnLst/>
              <a:rect l="l" t="t" r="r" b="b"/>
              <a:pathLst>
                <a:path w="636296" h="12543">
                  <a:moveTo>
                    <a:pt x="6272" y="0"/>
                  </a:moveTo>
                  <a:lnTo>
                    <a:pt x="630025" y="0"/>
                  </a:lnTo>
                  <a:cubicBezTo>
                    <a:pt x="631688" y="0"/>
                    <a:pt x="633283" y="661"/>
                    <a:pt x="634460" y="1837"/>
                  </a:cubicBezTo>
                  <a:cubicBezTo>
                    <a:pt x="635636" y="3013"/>
                    <a:pt x="636296" y="4608"/>
                    <a:pt x="636296" y="6272"/>
                  </a:cubicBezTo>
                  <a:lnTo>
                    <a:pt x="636296" y="6272"/>
                  </a:lnTo>
                  <a:cubicBezTo>
                    <a:pt x="636296" y="7935"/>
                    <a:pt x="635636" y="9530"/>
                    <a:pt x="634460" y="10706"/>
                  </a:cubicBezTo>
                  <a:cubicBezTo>
                    <a:pt x="633283" y="11882"/>
                    <a:pt x="631688" y="12543"/>
                    <a:pt x="63002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26" name="TextBox 26"/>
            <p:cNvSpPr txBox="1"/>
            <p:nvPr/>
          </p:nvSpPr>
          <p:spPr>
            <a:xfrm>
              <a:off x="0" y="-47625"/>
              <a:ext cx="636296" cy="60168"/>
            </a:xfrm>
            <a:prstGeom prst="rect">
              <a:avLst/>
            </a:prstGeom>
          </p:spPr>
          <p:txBody>
            <a:bodyPr lIns="50800" tIns="50800" rIns="50800" bIns="50800" rtlCol="0" anchor="ctr"/>
            <a:lstStyle/>
            <a:p>
              <a:pPr algn="ctr">
                <a:lnSpc>
                  <a:spcPts val="2239"/>
                </a:lnSpc>
              </a:pPr>
              <a:endParaRPr/>
            </a:p>
          </p:txBody>
        </p:sp>
      </p:grpSp>
      <p:sp>
        <p:nvSpPr>
          <p:cNvPr id="27" name="TextBox 27"/>
          <p:cNvSpPr txBox="1"/>
          <p:nvPr/>
        </p:nvSpPr>
        <p:spPr>
          <a:xfrm>
            <a:off x="2056074" y="3977656"/>
            <a:ext cx="7870681" cy="2679195"/>
          </a:xfrm>
          <a:prstGeom prst="rect">
            <a:avLst/>
          </a:prstGeom>
        </p:spPr>
        <p:txBody>
          <a:bodyPr wrap="square" lIns="0" tIns="0" rIns="0" bIns="0" rtlCol="0" anchor="t">
            <a:spAutoFit/>
          </a:bodyPr>
          <a:lstStyle/>
          <a:p>
            <a:pPr algn="l">
              <a:lnSpc>
                <a:spcPts val="10854"/>
              </a:lnSpc>
              <a:spcBef>
                <a:spcPct val="0"/>
              </a:spcBef>
            </a:pPr>
            <a:r>
              <a:rPr lang="en-US" sz="7752" dirty="0" err="1">
                <a:solidFill>
                  <a:srgbClr val="FFFFFF"/>
                </a:solidFill>
                <a:latin typeface="Times New Roman" panose="02020603050405020304" pitchFamily="18" charset="0"/>
                <a:cs typeface="Times New Roman" panose="02020603050405020304" pitchFamily="18" charset="0"/>
              </a:rPr>
              <a:t>Cảm</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ơn</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mọi</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người</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đã</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lắng</a:t>
            </a:r>
            <a:r>
              <a:rPr lang="en-US" sz="7752" dirty="0">
                <a:solidFill>
                  <a:srgbClr val="FFFFFF"/>
                </a:solidFill>
                <a:latin typeface="Times New Roman" panose="02020603050405020304" pitchFamily="18" charset="0"/>
                <a:cs typeface="Times New Roman" panose="02020603050405020304" pitchFamily="18" charset="0"/>
              </a:rPr>
              <a:t> </a:t>
            </a:r>
            <a:r>
              <a:rPr lang="en-US" sz="7752" dirty="0" err="1">
                <a:solidFill>
                  <a:srgbClr val="FFFFFF"/>
                </a:solidFill>
                <a:latin typeface="Times New Roman" panose="02020603050405020304" pitchFamily="18" charset="0"/>
                <a:cs typeface="Times New Roman" panose="02020603050405020304" pitchFamily="18" charset="0"/>
              </a:rPr>
              <a:t>nghe</a:t>
            </a:r>
            <a:endParaRPr lang="en-US" sz="7752" dirty="0">
              <a:solidFill>
                <a:srgbClr val="FFFFFF"/>
              </a:solidFill>
              <a:latin typeface="Times New Roman" panose="02020603050405020304" pitchFamily="18" charset="0"/>
              <a:cs typeface="Times New Roman" panose="02020603050405020304" pitchFamily="18" charset="0"/>
            </a:endParaRPr>
          </a:p>
        </p:txBody>
      </p:sp>
      <p:grpSp>
        <p:nvGrpSpPr>
          <p:cNvPr id="28" name="Group 28"/>
          <p:cNvGrpSpPr/>
          <p:nvPr/>
        </p:nvGrpSpPr>
        <p:grpSpPr>
          <a:xfrm>
            <a:off x="2168168" y="6822840"/>
            <a:ext cx="677751" cy="677751"/>
            <a:chOff x="0" y="0"/>
            <a:chExt cx="812800" cy="812800"/>
          </a:xfrm>
        </p:grpSpPr>
        <p:sp>
          <p:nvSpPr>
            <p:cNvPr id="29" name="Freeform 2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4ADEDD"/>
            </a:solidFill>
          </p:spPr>
          <p:txBody>
            <a:bodyPr/>
            <a:lstStyle/>
            <a:p>
              <a:endParaRPr lang="en-US"/>
            </a:p>
          </p:txBody>
        </p:sp>
        <p:sp>
          <p:nvSpPr>
            <p:cNvPr id="30" name="TextBox 30"/>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sp>
        <p:nvSpPr>
          <p:cNvPr id="37" name="TextBox 37"/>
          <p:cNvSpPr txBox="1"/>
          <p:nvPr/>
        </p:nvSpPr>
        <p:spPr>
          <a:xfrm>
            <a:off x="6289901" y="699883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55737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55737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55737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45818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2421998" y="2090030"/>
            <a:ext cx="10491508" cy="6568401"/>
          </a:xfrm>
          <a:prstGeom prst="rect">
            <a:avLst/>
          </a:prstGeom>
          <a:noFill/>
        </p:spPr>
        <p:txBody>
          <a:bodyPr wrap="square">
            <a:spAutoFit/>
          </a:bodyPr>
          <a:lstStyle/>
          <a:p>
            <a:pPr marL="400050" indent="-400050">
              <a:lnSpc>
                <a:spcPct val="200000"/>
              </a:lnSpc>
              <a:buAutoNum type="romanUcPeriod"/>
            </a:pPr>
            <a:r>
              <a:rPr lang="vi-VN" sz="3600" dirty="0">
                <a:solidFill>
                  <a:schemeClr val="bg1"/>
                </a:solidFill>
                <a:latin typeface="+mj-lt"/>
              </a:rPr>
              <a:t>Giới thiệu</a:t>
            </a:r>
            <a:r>
              <a:rPr lang="en-US" sz="3600" dirty="0">
                <a:solidFill>
                  <a:schemeClr val="bg1"/>
                </a:solidFill>
                <a:latin typeface="+mj-lt"/>
              </a:rPr>
              <a:t> </a:t>
            </a:r>
            <a:r>
              <a:rPr lang="en-US" sz="3600" dirty="0" err="1">
                <a:solidFill>
                  <a:schemeClr val="bg1"/>
                </a:solidFill>
                <a:latin typeface="+mj-lt"/>
              </a:rPr>
              <a:t>đề</a:t>
            </a:r>
            <a:r>
              <a:rPr lang="en-US" sz="3600" dirty="0">
                <a:solidFill>
                  <a:schemeClr val="bg1"/>
                </a:solidFill>
                <a:latin typeface="+mj-lt"/>
              </a:rPr>
              <a:t> </a:t>
            </a:r>
            <a:r>
              <a:rPr lang="en-US" sz="3600" dirty="0" err="1">
                <a:solidFill>
                  <a:schemeClr val="bg1"/>
                </a:solidFill>
                <a:latin typeface="+mj-lt"/>
              </a:rPr>
              <a:t>tài</a:t>
            </a:r>
            <a:endParaRPr lang="en-US" sz="3600" dirty="0">
              <a:solidFill>
                <a:schemeClr val="bg1"/>
              </a:solidFill>
              <a:latin typeface="+mj-lt"/>
            </a:endParaRPr>
          </a:p>
          <a:p>
            <a:pPr marL="400050" indent="-400050">
              <a:lnSpc>
                <a:spcPct val="200000"/>
              </a:lnSpc>
              <a:buAutoNum type="romanUcPeriod"/>
            </a:pPr>
            <a:r>
              <a:rPr lang="en-US" sz="3600" dirty="0" err="1">
                <a:solidFill>
                  <a:schemeClr val="bg1"/>
                </a:solidFill>
                <a:latin typeface="+mj-lt"/>
              </a:rPr>
              <a:t>Giới</a:t>
            </a:r>
            <a:r>
              <a:rPr lang="en-US" sz="3600" dirty="0">
                <a:solidFill>
                  <a:schemeClr val="bg1"/>
                </a:solidFill>
                <a:latin typeface="+mj-lt"/>
              </a:rPr>
              <a:t> </a:t>
            </a:r>
            <a:r>
              <a:rPr lang="en-US" sz="3600" dirty="0" err="1">
                <a:solidFill>
                  <a:schemeClr val="bg1"/>
                </a:solidFill>
                <a:latin typeface="+mj-lt"/>
              </a:rPr>
              <a:t>thiệu</a:t>
            </a:r>
            <a:r>
              <a:rPr lang="en-US" sz="3600" dirty="0">
                <a:solidFill>
                  <a:schemeClr val="bg1"/>
                </a:solidFill>
                <a:latin typeface="+mj-lt"/>
              </a:rPr>
              <a:t> </a:t>
            </a:r>
            <a:r>
              <a:rPr lang="en-US" sz="3600" dirty="0" err="1">
                <a:solidFill>
                  <a:schemeClr val="bg1"/>
                </a:solidFill>
                <a:latin typeface="+mj-lt"/>
              </a:rPr>
              <a:t>bộ</a:t>
            </a:r>
            <a:r>
              <a:rPr lang="en-US" sz="3600" dirty="0">
                <a:solidFill>
                  <a:schemeClr val="bg1"/>
                </a:solidFill>
                <a:latin typeface="+mj-lt"/>
              </a:rPr>
              <a:t> </a:t>
            </a:r>
            <a:r>
              <a:rPr lang="en-US" sz="3600" dirty="0" err="1">
                <a:solidFill>
                  <a:schemeClr val="bg1"/>
                </a:solidFill>
                <a:latin typeface="+mj-lt"/>
              </a:rPr>
              <a:t>dữ</a:t>
            </a:r>
            <a:r>
              <a:rPr lang="en-US" sz="3600" dirty="0">
                <a:solidFill>
                  <a:schemeClr val="bg1"/>
                </a:solidFill>
                <a:latin typeface="+mj-lt"/>
              </a:rPr>
              <a:t> </a:t>
            </a:r>
            <a:r>
              <a:rPr lang="en-US" sz="3600" dirty="0" err="1">
                <a:solidFill>
                  <a:schemeClr val="bg1"/>
                </a:solidFill>
                <a:latin typeface="+mj-lt"/>
              </a:rPr>
              <a:t>liệu</a:t>
            </a:r>
            <a:endParaRPr lang="en-US" sz="3600" dirty="0">
              <a:solidFill>
                <a:schemeClr val="bg1"/>
              </a:solidFill>
              <a:latin typeface="+mj-lt"/>
            </a:endParaRPr>
          </a:p>
          <a:p>
            <a:pPr marL="400050" indent="-400050">
              <a:lnSpc>
                <a:spcPct val="200000"/>
              </a:lnSpc>
              <a:buAutoNum type="romanUcPeriod"/>
            </a:pPr>
            <a:r>
              <a:rPr lang="vi-VN" sz="3600" dirty="0">
                <a:solidFill>
                  <a:schemeClr val="bg1"/>
                </a:solidFill>
                <a:latin typeface="+mj-lt"/>
              </a:rPr>
              <a:t>Phương pháp/Hướng tiếp cận</a:t>
            </a:r>
            <a:endParaRPr lang="en-US" sz="3600" dirty="0">
              <a:solidFill>
                <a:schemeClr val="bg1"/>
              </a:solidFill>
              <a:latin typeface="+mj-lt"/>
            </a:endParaRPr>
          </a:p>
          <a:p>
            <a:pPr marL="400050" indent="-400050">
              <a:lnSpc>
                <a:spcPct val="200000"/>
              </a:lnSpc>
              <a:buAutoNum type="romanUcPeriod"/>
            </a:pPr>
            <a:r>
              <a:rPr lang="vi-VN" sz="3600" dirty="0">
                <a:solidFill>
                  <a:schemeClr val="bg1"/>
                </a:solidFill>
                <a:latin typeface="+mj-lt"/>
              </a:rPr>
              <a:t>Kết quả đạt được</a:t>
            </a:r>
            <a:endParaRPr lang="en-US" sz="3600" dirty="0">
              <a:solidFill>
                <a:schemeClr val="bg1"/>
              </a:solidFill>
              <a:latin typeface="+mj-lt"/>
            </a:endParaRPr>
          </a:p>
          <a:p>
            <a:pPr marL="400050" indent="-400050">
              <a:lnSpc>
                <a:spcPct val="200000"/>
              </a:lnSpc>
              <a:buAutoNum type="romanUcPeriod"/>
            </a:pPr>
            <a:r>
              <a:rPr lang="vi-VN" sz="3600" dirty="0">
                <a:solidFill>
                  <a:schemeClr val="bg1"/>
                </a:solidFill>
                <a:latin typeface="+mj-lt"/>
              </a:rPr>
              <a:t>Hướng phát triển</a:t>
            </a:r>
            <a:endParaRPr lang="en-US" sz="3600" dirty="0">
              <a:solidFill>
                <a:schemeClr val="bg1"/>
              </a:solidFill>
              <a:latin typeface="+mj-lt"/>
            </a:endParaRPr>
          </a:p>
          <a:p>
            <a:pPr marL="400050" indent="-400050">
              <a:lnSpc>
                <a:spcPct val="200000"/>
              </a:lnSpc>
              <a:buAutoNum type="romanUcPeriod"/>
            </a:pPr>
            <a:r>
              <a:rPr lang="en-US" sz="3600" dirty="0" err="1">
                <a:solidFill>
                  <a:schemeClr val="bg1"/>
                </a:solidFill>
                <a:latin typeface="+mj-lt"/>
              </a:rPr>
              <a:t>Kết</a:t>
            </a:r>
            <a:r>
              <a:rPr lang="en-US" sz="3600" dirty="0">
                <a:solidFill>
                  <a:schemeClr val="bg1"/>
                </a:solidFill>
                <a:latin typeface="+mj-lt"/>
              </a:rPr>
              <a:t> </a:t>
            </a:r>
            <a:r>
              <a:rPr lang="en-US" sz="3600" dirty="0" err="1">
                <a:solidFill>
                  <a:schemeClr val="bg1"/>
                </a:solidFill>
                <a:latin typeface="+mj-lt"/>
              </a:rPr>
              <a:t>quả</a:t>
            </a:r>
            <a:r>
              <a:rPr lang="en-US" sz="3600" dirty="0">
                <a:solidFill>
                  <a:schemeClr val="bg1"/>
                </a:solidFill>
                <a:latin typeface="+mj-lt"/>
              </a:rPr>
              <a:t> d</a:t>
            </a:r>
            <a:r>
              <a:rPr lang="vi-VN" sz="3600" dirty="0">
                <a:solidFill>
                  <a:schemeClr val="bg1"/>
                </a:solidFill>
                <a:latin typeface="+mj-lt"/>
              </a:rPr>
              <a:t>emo</a:t>
            </a:r>
          </a:p>
        </p:txBody>
      </p:sp>
      <p:sp>
        <p:nvSpPr>
          <p:cNvPr id="37" name="TextBox 36">
            <a:extLst>
              <a:ext uri="{FF2B5EF4-FFF2-40B4-BE49-F238E27FC236}">
                <a16:creationId xmlns:a16="http://schemas.microsoft.com/office/drawing/2014/main" id="{CD2ED673-BA52-DE9F-433D-950AF0940838}"/>
              </a:ext>
            </a:extLst>
          </p:cNvPr>
          <p:cNvSpPr txBox="1"/>
          <p:nvPr/>
        </p:nvSpPr>
        <p:spPr>
          <a:xfrm>
            <a:off x="2514600" y="794184"/>
            <a:ext cx="3733800" cy="830997"/>
          </a:xfrm>
          <a:prstGeom prst="rect">
            <a:avLst/>
          </a:prstGeom>
          <a:noFill/>
        </p:spPr>
        <p:txBody>
          <a:bodyPr wrap="square" rtlCol="0">
            <a:spAutoFit/>
          </a:bodyPr>
          <a:lstStyle/>
          <a:p>
            <a:r>
              <a:rPr lang="en-US" sz="4800" dirty="0" err="1">
                <a:solidFill>
                  <a:schemeClr val="bg1"/>
                </a:solidFill>
              </a:rPr>
              <a:t>Mục</a:t>
            </a:r>
            <a:r>
              <a:rPr lang="en-US" sz="4800" dirty="0">
                <a:solidFill>
                  <a:schemeClr val="bg1"/>
                </a:solidFill>
              </a:rPr>
              <a:t> </a:t>
            </a:r>
            <a:r>
              <a:rPr lang="en-US" sz="4800" dirty="0" err="1">
                <a:solidFill>
                  <a:schemeClr val="bg1"/>
                </a:solidFill>
              </a:rPr>
              <a:t>lục</a:t>
            </a:r>
            <a:endParaRPr lang="en-US" sz="4800" dirty="0">
              <a:solidFill>
                <a:schemeClr val="bg1"/>
              </a:solidFill>
            </a:endParaRPr>
          </a:p>
        </p:txBody>
      </p:sp>
      <p:pic>
        <p:nvPicPr>
          <p:cNvPr id="38" name="Picture 37">
            <a:extLst>
              <a:ext uri="{FF2B5EF4-FFF2-40B4-BE49-F238E27FC236}">
                <a16:creationId xmlns:a16="http://schemas.microsoft.com/office/drawing/2014/main" id="{C99E5F08-CF60-7C6F-FED0-C1E24B0220ED}"/>
              </a:ext>
            </a:extLst>
          </p:cNvPr>
          <p:cNvPicPr>
            <a:picLocks noChangeAspect="1"/>
          </p:cNvPicPr>
          <p:nvPr/>
        </p:nvPicPr>
        <p:blipFill>
          <a:blip r:embed="rId8"/>
          <a:stretch>
            <a:fillRect/>
          </a:stretch>
        </p:blipFill>
        <p:spPr>
          <a:xfrm>
            <a:off x="8987703" y="2373334"/>
            <a:ext cx="8255128" cy="600179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1042273"/>
          </a:xfrm>
          <a:prstGeom prst="rect">
            <a:avLst/>
          </a:prstGeom>
          <a:noFill/>
        </p:spPr>
        <p:txBody>
          <a:bodyPr wrap="square">
            <a:spAutoFit/>
          </a:bodyPr>
          <a:lstStyle/>
          <a:p>
            <a:pPr marL="400050" indent="-400050">
              <a:lnSpc>
                <a:spcPct val="200000"/>
              </a:lnSpc>
              <a:buAutoNum type="romanUcPeriod"/>
            </a:pPr>
            <a:r>
              <a:rPr lang="vi-VN" sz="3600" dirty="0">
                <a:solidFill>
                  <a:schemeClr val="bg1"/>
                </a:solidFill>
                <a:latin typeface="+mj-lt"/>
              </a:rPr>
              <a:t>Giới thiệu</a:t>
            </a:r>
            <a:r>
              <a:rPr lang="en-US" sz="3600" dirty="0">
                <a:solidFill>
                  <a:schemeClr val="bg1"/>
                </a:solidFill>
                <a:latin typeface="+mj-lt"/>
              </a:rPr>
              <a:t> </a:t>
            </a:r>
            <a:r>
              <a:rPr lang="en-US" sz="3600" dirty="0" err="1">
                <a:solidFill>
                  <a:schemeClr val="bg1"/>
                </a:solidFill>
                <a:latin typeface="+mj-lt"/>
              </a:rPr>
              <a:t>đề</a:t>
            </a:r>
            <a:r>
              <a:rPr lang="en-US" sz="3600" dirty="0">
                <a:solidFill>
                  <a:schemeClr val="bg1"/>
                </a:solidFill>
                <a:latin typeface="+mj-lt"/>
              </a:rPr>
              <a:t> </a:t>
            </a:r>
            <a:r>
              <a:rPr lang="en-US" sz="3600" dirty="0" err="1">
                <a:solidFill>
                  <a:schemeClr val="bg1"/>
                </a:solidFill>
                <a:latin typeface="+mj-lt"/>
              </a:rPr>
              <a:t>tài</a:t>
            </a:r>
            <a:endParaRPr lang="en-US" sz="3600" dirty="0">
              <a:solidFill>
                <a:schemeClr val="bg1"/>
              </a:solidFill>
              <a:latin typeface="+mj-lt"/>
            </a:endParaRPr>
          </a:p>
        </p:txBody>
      </p:sp>
      <p:sp>
        <p:nvSpPr>
          <p:cNvPr id="17" name="Subtitle 2">
            <a:extLst>
              <a:ext uri="{FF2B5EF4-FFF2-40B4-BE49-F238E27FC236}">
                <a16:creationId xmlns:a16="http://schemas.microsoft.com/office/drawing/2014/main" id="{2F2CD565-35AA-B101-20A3-69934F4447E4}"/>
              </a:ext>
            </a:extLst>
          </p:cNvPr>
          <p:cNvSpPr txBox="1">
            <a:spLocks/>
          </p:cNvSpPr>
          <p:nvPr/>
        </p:nvSpPr>
        <p:spPr>
          <a:xfrm>
            <a:off x="1204866" y="1831097"/>
            <a:ext cx="11566635" cy="64008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vi-VN" dirty="0">
                <a:solidFill>
                  <a:schemeClr val="bg1"/>
                </a:solidFill>
              </a:rPr>
              <a:t>U não là một tập hợp số lượng lớn các tế bào não phát triển bất thường vượt ngoài tầm kiểm soát của cơ thể. Các u não có thể bắt đầu trực tiếp từ tế bào não, tế bào đệm của hệ thần kinh trung ương, hoặc cũng có thể bắt đầu từ các bộ phận khác (ví dụ như phổi, thận…) rồi theo máu đến não, được gọi là u di căn não.</a:t>
            </a:r>
            <a:endParaRPr lang="en-US" dirty="0">
              <a:solidFill>
                <a:schemeClr val="bg1"/>
              </a:solidFill>
            </a:endParaRPr>
          </a:p>
          <a:p>
            <a:endParaRPr lang="en-US" dirty="0">
              <a:solidFill>
                <a:schemeClr val="bg1"/>
              </a:solidFill>
            </a:endParaRPr>
          </a:p>
          <a:p>
            <a:r>
              <a:rPr lang="vi-VN" dirty="0">
                <a:solidFill>
                  <a:schemeClr val="bg1"/>
                </a:solidFill>
              </a:rPr>
              <a:t>U não chiếm 2% trong tổng số các ca ung thư từ mọi nhóm tuổi. Trong số các trường hợp tử vong do ung thư ở nhóm trẻ em dưới 15 tuổi và nhóm từ 20-39 tuổi, bệnh u não là nguyên nhân gây tử vong cao thứ 2. Người ngoài 85 tuổi có tỉ lệ bị u não cao nhất. </a:t>
            </a:r>
            <a:endParaRPr lang="en-US" dirty="0">
              <a:solidFill>
                <a:schemeClr val="bg1"/>
              </a:solidFill>
            </a:endParaRPr>
          </a:p>
        </p:txBody>
      </p:sp>
      <p:pic>
        <p:nvPicPr>
          <p:cNvPr id="18" name="Picture 17">
            <a:extLst>
              <a:ext uri="{FF2B5EF4-FFF2-40B4-BE49-F238E27FC236}">
                <a16:creationId xmlns:a16="http://schemas.microsoft.com/office/drawing/2014/main" id="{5BF97567-8818-710A-9B3D-20AC9F8C5CC2}"/>
              </a:ext>
            </a:extLst>
          </p:cNvPr>
          <p:cNvPicPr>
            <a:picLocks noChangeAspect="1"/>
          </p:cNvPicPr>
          <p:nvPr/>
        </p:nvPicPr>
        <p:blipFill>
          <a:blip r:embed="rId8"/>
          <a:stretch>
            <a:fillRect/>
          </a:stretch>
        </p:blipFill>
        <p:spPr>
          <a:xfrm>
            <a:off x="12877800" y="2017095"/>
            <a:ext cx="4967370" cy="5757855"/>
          </a:xfrm>
          <a:prstGeom prst="rect">
            <a:avLst/>
          </a:prstGeom>
        </p:spPr>
      </p:pic>
    </p:spTree>
    <p:extLst>
      <p:ext uri="{BB962C8B-B14F-4D97-AF65-F5344CB8AC3E}">
        <p14:creationId xmlns:p14="http://schemas.microsoft.com/office/powerpoint/2010/main" val="746734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1042273"/>
          </a:xfrm>
          <a:prstGeom prst="rect">
            <a:avLst/>
          </a:prstGeom>
          <a:noFill/>
        </p:spPr>
        <p:txBody>
          <a:bodyPr wrap="square">
            <a:spAutoFit/>
          </a:bodyPr>
          <a:lstStyle/>
          <a:p>
            <a:pPr marL="400050" indent="-400050">
              <a:lnSpc>
                <a:spcPct val="200000"/>
              </a:lnSpc>
              <a:buAutoNum type="romanUcPeriod"/>
            </a:pPr>
            <a:r>
              <a:rPr lang="vi-VN" sz="3600" dirty="0">
                <a:solidFill>
                  <a:schemeClr val="bg1"/>
                </a:solidFill>
                <a:latin typeface="+mj-lt"/>
              </a:rPr>
              <a:t>Giới thiệu</a:t>
            </a:r>
            <a:r>
              <a:rPr lang="en-US" sz="3600" dirty="0">
                <a:solidFill>
                  <a:schemeClr val="bg1"/>
                </a:solidFill>
                <a:latin typeface="+mj-lt"/>
              </a:rPr>
              <a:t> </a:t>
            </a:r>
            <a:r>
              <a:rPr lang="en-US" sz="3600" dirty="0" err="1">
                <a:solidFill>
                  <a:schemeClr val="bg1"/>
                </a:solidFill>
                <a:latin typeface="+mj-lt"/>
              </a:rPr>
              <a:t>đề</a:t>
            </a:r>
            <a:r>
              <a:rPr lang="en-US" sz="3600" dirty="0">
                <a:solidFill>
                  <a:schemeClr val="bg1"/>
                </a:solidFill>
                <a:latin typeface="+mj-lt"/>
              </a:rPr>
              <a:t> </a:t>
            </a:r>
            <a:r>
              <a:rPr lang="en-US" sz="3600" dirty="0" err="1">
                <a:solidFill>
                  <a:schemeClr val="bg1"/>
                </a:solidFill>
                <a:latin typeface="+mj-lt"/>
              </a:rPr>
              <a:t>tài</a:t>
            </a:r>
            <a:endParaRPr lang="en-US" sz="3600" dirty="0">
              <a:solidFill>
                <a:schemeClr val="bg1"/>
              </a:solidFill>
              <a:latin typeface="+mj-lt"/>
            </a:endParaRPr>
          </a:p>
        </p:txBody>
      </p:sp>
      <p:sp>
        <p:nvSpPr>
          <p:cNvPr id="19" name="Subtitle 2">
            <a:extLst>
              <a:ext uri="{FF2B5EF4-FFF2-40B4-BE49-F238E27FC236}">
                <a16:creationId xmlns:a16="http://schemas.microsoft.com/office/drawing/2014/main" id="{DBD350EB-6B75-AD58-D546-B9E2B9829B3A}"/>
              </a:ext>
            </a:extLst>
          </p:cNvPr>
          <p:cNvSpPr txBox="1">
            <a:spLocks/>
          </p:cNvSpPr>
          <p:nvPr/>
        </p:nvSpPr>
        <p:spPr>
          <a:xfrm>
            <a:off x="1238895" y="2047719"/>
            <a:ext cx="15481850" cy="6905781"/>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rPr>
              <a:t>C</a:t>
            </a:r>
            <a:r>
              <a:rPr lang="vi-VN" dirty="0">
                <a:solidFill>
                  <a:schemeClr val="bg1"/>
                </a:solidFill>
              </a:rPr>
              <a:t>hụp cộng hưởng từ</a:t>
            </a:r>
            <a:r>
              <a:rPr lang="en-US" dirty="0">
                <a:solidFill>
                  <a:schemeClr val="bg1"/>
                </a:solidFill>
              </a:rPr>
              <a:t> (MRI)</a:t>
            </a:r>
            <a:r>
              <a:rPr lang="vi-VN" dirty="0">
                <a:solidFill>
                  <a:schemeClr val="bg1"/>
                </a:solidFill>
              </a:rPr>
              <a:t> cho chất lượng hình ảnh vượt trội so với chụp CT, mô tả rõ nét nhu mô não nhờ độ tương phản cao hơn.</a:t>
            </a:r>
            <a:endParaRPr lang="en-US" dirty="0">
              <a:solidFill>
                <a:schemeClr val="bg1"/>
              </a:solidFill>
            </a:endParaRPr>
          </a:p>
          <a:p>
            <a:endParaRPr lang="en-US" dirty="0">
              <a:solidFill>
                <a:schemeClr val="bg1"/>
              </a:solidFill>
            </a:endParaRPr>
          </a:p>
          <a:p>
            <a:r>
              <a:rPr lang="vi-VN" dirty="0">
                <a:solidFill>
                  <a:schemeClr val="bg1"/>
                </a:solidFill>
              </a:rPr>
              <a:t>Không khí và các vùng </a:t>
            </a:r>
            <a:r>
              <a:rPr lang="en-US" dirty="0" err="1">
                <a:solidFill>
                  <a:schemeClr val="bg1"/>
                </a:solidFill>
              </a:rPr>
              <a:t>mềm</a:t>
            </a:r>
            <a:r>
              <a:rPr lang="en-US" dirty="0">
                <a:solidFill>
                  <a:schemeClr val="bg1"/>
                </a:solidFill>
              </a:rPr>
              <a:t> </a:t>
            </a:r>
            <a:r>
              <a:rPr lang="vi-VN" dirty="0">
                <a:solidFill>
                  <a:schemeClr val="bg1"/>
                </a:solidFill>
              </a:rPr>
              <a:t>có khả năng hấp thụ tia thấp hơn</a:t>
            </a:r>
            <a:r>
              <a:rPr lang="en-US" dirty="0">
                <a:solidFill>
                  <a:schemeClr val="bg1"/>
                </a:solidFill>
              </a:rPr>
              <a:t>, </a:t>
            </a:r>
            <a:r>
              <a:rPr lang="vi-VN" dirty="0">
                <a:solidFill>
                  <a:schemeClr val="bg1"/>
                </a:solidFill>
              </a:rPr>
              <a:t>cho phép tia</a:t>
            </a:r>
            <a:r>
              <a:rPr lang="en-US" dirty="0">
                <a:solidFill>
                  <a:schemeClr val="bg1"/>
                </a:solidFill>
              </a:rPr>
              <a:t> </a:t>
            </a:r>
            <a:r>
              <a:rPr lang="vi-VN" dirty="0">
                <a:solidFill>
                  <a:schemeClr val="bg1"/>
                </a:solidFill>
              </a:rPr>
              <a:t>đi qua mà không bị hấp thụ nhiều, dẫn đến vùng trong ảnh màu đen</a:t>
            </a:r>
            <a:r>
              <a:rPr lang="en-US" dirty="0">
                <a:solidFill>
                  <a:schemeClr val="bg1"/>
                </a:solidFill>
              </a:rPr>
              <a:t> </a:t>
            </a:r>
            <a:r>
              <a:rPr lang="en-US" dirty="0" err="1">
                <a:solidFill>
                  <a:schemeClr val="bg1"/>
                </a:solidFill>
              </a:rPr>
              <a:t>hơn</a:t>
            </a:r>
            <a:endParaRPr lang="en-US" dirty="0">
              <a:solidFill>
                <a:schemeClr val="bg1"/>
              </a:solidFill>
            </a:endParaRPr>
          </a:p>
          <a:p>
            <a:endParaRPr lang="en-US" dirty="0">
              <a:solidFill>
                <a:schemeClr val="bg1"/>
              </a:solidFill>
            </a:endParaRPr>
          </a:p>
          <a:p>
            <a:r>
              <a:rPr lang="vi-VN" dirty="0">
                <a:solidFill>
                  <a:schemeClr val="bg1"/>
                </a:solidFill>
              </a:rPr>
              <a:t>Để chẩn đoán bản chất của </a:t>
            </a:r>
            <a:r>
              <a:rPr lang="en-US" dirty="0" err="1">
                <a:solidFill>
                  <a:schemeClr val="bg1"/>
                </a:solidFill>
              </a:rPr>
              <a:t>cơ</a:t>
            </a:r>
            <a:r>
              <a:rPr lang="en-US" dirty="0">
                <a:solidFill>
                  <a:schemeClr val="bg1"/>
                </a:solidFill>
              </a:rPr>
              <a:t> </a:t>
            </a:r>
            <a:r>
              <a:rPr lang="en-US" dirty="0" err="1">
                <a:solidFill>
                  <a:schemeClr val="bg1"/>
                </a:solidFill>
              </a:rPr>
              <a:t>quan</a:t>
            </a:r>
            <a:r>
              <a:rPr lang="vi-VN" dirty="0">
                <a:solidFill>
                  <a:schemeClr val="bg1"/>
                </a:solidFill>
              </a:rPr>
              <a:t> bằng </a:t>
            </a:r>
            <a:r>
              <a:rPr lang="en-US" dirty="0">
                <a:solidFill>
                  <a:schemeClr val="bg1"/>
                </a:solidFill>
              </a:rPr>
              <a:t>MRI</a:t>
            </a:r>
            <a:r>
              <a:rPr lang="vi-VN" dirty="0">
                <a:solidFill>
                  <a:schemeClr val="bg1"/>
                </a:solidFill>
              </a:rPr>
              <a:t>, người ta thường dựa vào độ sáng tối và độ tương phản của tổ chức so với các mô lân cận. Khi mô tả độ sáng tôi của </a:t>
            </a:r>
            <a:r>
              <a:rPr lang="en-US" dirty="0" err="1">
                <a:solidFill>
                  <a:schemeClr val="bg1"/>
                </a:solidFill>
              </a:rPr>
              <a:t>cơ</a:t>
            </a:r>
            <a:r>
              <a:rPr lang="en-US" dirty="0">
                <a:solidFill>
                  <a:schemeClr val="bg1"/>
                </a:solidFill>
              </a:rPr>
              <a:t> </a:t>
            </a:r>
            <a:r>
              <a:rPr lang="en-US" dirty="0" err="1">
                <a:solidFill>
                  <a:schemeClr val="bg1"/>
                </a:solidFill>
              </a:rPr>
              <a:t>quan</a:t>
            </a:r>
            <a:r>
              <a:rPr lang="vi-VN" dirty="0">
                <a:solidFill>
                  <a:schemeClr val="bg1"/>
                </a:solidFill>
              </a:rPr>
              <a:t> và của dịch, người ta thường dùng khái niệm cường độ tín hiệu, ví dụ như:</a:t>
            </a:r>
            <a:endParaRPr lang="en-US" dirty="0">
              <a:solidFill>
                <a:schemeClr val="bg1"/>
              </a:solidFill>
            </a:endParaRPr>
          </a:p>
          <a:p>
            <a:endParaRPr lang="vi-VN" dirty="0">
              <a:solidFill>
                <a:schemeClr val="bg1"/>
              </a:solidFill>
            </a:endParaRPr>
          </a:p>
          <a:p>
            <a:pPr marL="400050" lvl="1" indent="0">
              <a:buNone/>
            </a:pPr>
            <a:r>
              <a:rPr lang="vi-VN" dirty="0">
                <a:solidFill>
                  <a:schemeClr val="bg1"/>
                </a:solidFill>
              </a:rPr>
              <a:t>+ Cường độ tín hiệu cao = màu trắng</a:t>
            </a:r>
            <a:endParaRPr lang="en-US" dirty="0">
              <a:solidFill>
                <a:schemeClr val="bg1"/>
              </a:solidFill>
            </a:endParaRPr>
          </a:p>
          <a:p>
            <a:pPr marL="400050" lvl="1" indent="0">
              <a:buNone/>
            </a:pPr>
            <a:r>
              <a:rPr lang="vi-VN" dirty="0">
                <a:solidFill>
                  <a:schemeClr val="bg1"/>
                </a:solidFill>
              </a:rPr>
              <a:t>+ Cường độ tín hiệu thấp = màu đen</a:t>
            </a:r>
          </a:p>
          <a:p>
            <a:endParaRPr lang="en-US" dirty="0">
              <a:solidFill>
                <a:schemeClr val="bg1"/>
              </a:solidFill>
            </a:endParaRPr>
          </a:p>
        </p:txBody>
      </p:sp>
    </p:spTree>
    <p:extLst>
      <p:ext uri="{BB962C8B-B14F-4D97-AF65-F5344CB8AC3E}">
        <p14:creationId xmlns:p14="http://schemas.microsoft.com/office/powerpoint/2010/main" val="2669021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1042273"/>
          </a:xfrm>
          <a:prstGeom prst="rect">
            <a:avLst/>
          </a:prstGeom>
          <a:noFill/>
        </p:spPr>
        <p:txBody>
          <a:bodyPr wrap="square">
            <a:spAutoFit/>
          </a:bodyPr>
          <a:lstStyle/>
          <a:p>
            <a:pPr marL="400050" indent="-400050">
              <a:lnSpc>
                <a:spcPct val="200000"/>
              </a:lnSpc>
              <a:buAutoNum type="romanUcPeriod"/>
            </a:pPr>
            <a:r>
              <a:rPr lang="vi-VN" sz="3600" dirty="0">
                <a:solidFill>
                  <a:schemeClr val="bg1"/>
                </a:solidFill>
                <a:latin typeface="+mj-lt"/>
              </a:rPr>
              <a:t>Giới thiệu</a:t>
            </a:r>
            <a:r>
              <a:rPr lang="en-US" sz="3600" dirty="0">
                <a:solidFill>
                  <a:schemeClr val="bg1"/>
                </a:solidFill>
                <a:latin typeface="+mj-lt"/>
              </a:rPr>
              <a:t> </a:t>
            </a:r>
            <a:r>
              <a:rPr lang="en-US" sz="3600" dirty="0" err="1">
                <a:solidFill>
                  <a:schemeClr val="bg1"/>
                </a:solidFill>
                <a:latin typeface="+mj-lt"/>
              </a:rPr>
              <a:t>đề</a:t>
            </a:r>
            <a:r>
              <a:rPr lang="en-US" sz="3600" dirty="0">
                <a:solidFill>
                  <a:schemeClr val="bg1"/>
                </a:solidFill>
                <a:latin typeface="+mj-lt"/>
              </a:rPr>
              <a:t> </a:t>
            </a:r>
            <a:r>
              <a:rPr lang="en-US" sz="3600" dirty="0" err="1">
                <a:solidFill>
                  <a:schemeClr val="bg1"/>
                </a:solidFill>
                <a:latin typeface="+mj-lt"/>
              </a:rPr>
              <a:t>tài</a:t>
            </a:r>
            <a:endParaRPr lang="en-US" sz="3600" dirty="0">
              <a:solidFill>
                <a:schemeClr val="bg1"/>
              </a:solidFill>
              <a:latin typeface="+mj-lt"/>
            </a:endParaRPr>
          </a:p>
        </p:txBody>
      </p:sp>
      <p:sp>
        <p:nvSpPr>
          <p:cNvPr id="17" name="Subtitle 2">
            <a:extLst>
              <a:ext uri="{FF2B5EF4-FFF2-40B4-BE49-F238E27FC236}">
                <a16:creationId xmlns:a16="http://schemas.microsoft.com/office/drawing/2014/main" id="{65E73176-7E9E-8CA1-7D40-1983C1AB3BAD}"/>
              </a:ext>
            </a:extLst>
          </p:cNvPr>
          <p:cNvSpPr txBox="1">
            <a:spLocks/>
          </p:cNvSpPr>
          <p:nvPr/>
        </p:nvSpPr>
        <p:spPr>
          <a:xfrm>
            <a:off x="1284156" y="1907715"/>
            <a:ext cx="15708444" cy="5696607"/>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vi-VN" b="1">
                <a:solidFill>
                  <a:schemeClr val="bg1"/>
                </a:solidFill>
              </a:rPr>
              <a:t>FLAIR</a:t>
            </a:r>
            <a:r>
              <a:rPr lang="vi-VN">
                <a:solidFill>
                  <a:schemeClr val="bg1"/>
                </a:solidFill>
              </a:rPr>
              <a:t> (Fluid Attenuated Inversion Recovery): chuỗi xung xóa tín hiệu các dịch</a:t>
            </a:r>
            <a:endParaRPr lang="en-US">
              <a:solidFill>
                <a:schemeClr val="bg1"/>
              </a:solidFill>
            </a:endParaRPr>
          </a:p>
          <a:p>
            <a:r>
              <a:rPr lang="vi-VN">
                <a:solidFill>
                  <a:schemeClr val="bg1"/>
                </a:solidFill>
              </a:rPr>
              <a:t>Khi muốn quan sát quầng phù nề trong nhu mô não mà không bị ảnh hưởng bởi dịch não – tuỷ quá sáng, chúng ta cần dùng chuỗi xung xóa dịch não – tuỷ (FLAIR). Ảnh Flair chỉ khác ảnh T2 là nước bị xóa (DNT và dịch cuộn não) có </a:t>
            </a:r>
            <a:r>
              <a:rPr lang="en-US">
                <a:solidFill>
                  <a:schemeClr val="bg1"/>
                </a:solidFill>
              </a:rPr>
              <a:t>m</a:t>
            </a:r>
            <a:r>
              <a:rPr lang="vi-VN">
                <a:solidFill>
                  <a:schemeClr val="bg1"/>
                </a:solidFill>
              </a:rPr>
              <a:t>àu tối. </a:t>
            </a:r>
          </a:p>
          <a:p>
            <a:r>
              <a:rPr lang="vi-VN">
                <a:solidFill>
                  <a:schemeClr val="bg1"/>
                </a:solidFill>
              </a:rPr>
              <a:t>Hình thu được từ chuỗi xung FLAIR thuộc loại hình T2W nhưng thành phần nước không có tín hiệu (</a:t>
            </a:r>
            <a:r>
              <a:rPr lang="en-US">
                <a:solidFill>
                  <a:schemeClr val="bg1"/>
                </a:solidFill>
              </a:rPr>
              <a:t>màu </a:t>
            </a:r>
            <a:r>
              <a:rPr lang="vi-VN">
                <a:solidFill>
                  <a:schemeClr val="bg1"/>
                </a:solidFill>
              </a:rPr>
              <a:t>đen).</a:t>
            </a:r>
            <a:r>
              <a:rPr lang="en-US">
                <a:solidFill>
                  <a:schemeClr val="bg1"/>
                </a:solidFill>
              </a:rPr>
              <a:t> N</a:t>
            </a:r>
            <a:r>
              <a:rPr lang="vi-VN">
                <a:solidFill>
                  <a:schemeClr val="bg1"/>
                </a:solidFill>
              </a:rPr>
              <a:t>ếu có chảy máu màng não,</a:t>
            </a:r>
            <a:r>
              <a:rPr lang="en-US">
                <a:solidFill>
                  <a:schemeClr val="bg1"/>
                </a:solidFill>
              </a:rPr>
              <a:t> Khối u, </a:t>
            </a:r>
            <a:r>
              <a:rPr lang="vi-VN">
                <a:solidFill>
                  <a:schemeClr val="bg1"/>
                </a:solidFill>
              </a:rPr>
              <a:t>phù nề tế bào làm nước hạn chế khuếch tán</a:t>
            </a:r>
            <a:r>
              <a:rPr lang="en-US">
                <a:solidFill>
                  <a:schemeClr val="bg1"/>
                </a:solidFill>
              </a:rPr>
              <a:t> làm</a:t>
            </a:r>
            <a:r>
              <a:rPr lang="vi-VN">
                <a:solidFill>
                  <a:schemeClr val="bg1"/>
                </a:solidFill>
              </a:rPr>
              <a:t> tăng tín hiệu</a:t>
            </a:r>
            <a:r>
              <a:rPr lang="en-US">
                <a:solidFill>
                  <a:schemeClr val="bg1"/>
                </a:solidFill>
              </a:rPr>
              <a:t> </a:t>
            </a:r>
            <a:r>
              <a:rPr lang="vi-VN">
                <a:solidFill>
                  <a:schemeClr val="bg1"/>
                </a:solidFill>
              </a:rPr>
              <a:t>sẽ </a:t>
            </a:r>
            <a:r>
              <a:rPr lang="en-US">
                <a:solidFill>
                  <a:schemeClr val="bg1"/>
                </a:solidFill>
              </a:rPr>
              <a:t>có thể </a:t>
            </a:r>
            <a:r>
              <a:rPr lang="vi-VN">
                <a:solidFill>
                  <a:schemeClr val="bg1"/>
                </a:solidFill>
              </a:rPr>
              <a:t>nhận ra. </a:t>
            </a:r>
            <a:endParaRPr lang="en-US">
              <a:solidFill>
                <a:schemeClr val="bg1"/>
              </a:solidFill>
            </a:endParaRPr>
          </a:p>
          <a:p>
            <a:endParaRPr lang="en-US" dirty="0">
              <a:solidFill>
                <a:schemeClr val="bg1"/>
              </a:solidFill>
            </a:endParaRPr>
          </a:p>
        </p:txBody>
      </p:sp>
      <p:pic>
        <p:nvPicPr>
          <p:cNvPr id="18" name="Picture 17">
            <a:extLst>
              <a:ext uri="{FF2B5EF4-FFF2-40B4-BE49-F238E27FC236}">
                <a16:creationId xmlns:a16="http://schemas.microsoft.com/office/drawing/2014/main" id="{EF294AE6-94CD-9FA0-8083-A948E99D22DD}"/>
              </a:ext>
            </a:extLst>
          </p:cNvPr>
          <p:cNvPicPr>
            <a:picLocks noChangeAspect="1"/>
          </p:cNvPicPr>
          <p:nvPr/>
        </p:nvPicPr>
        <p:blipFill>
          <a:blip r:embed="rId8"/>
          <a:stretch>
            <a:fillRect/>
          </a:stretch>
        </p:blipFill>
        <p:spPr>
          <a:xfrm>
            <a:off x="6605808" y="6803519"/>
            <a:ext cx="5169856" cy="2249619"/>
          </a:xfrm>
          <a:prstGeom prst="rect">
            <a:avLst/>
          </a:prstGeom>
        </p:spPr>
      </p:pic>
    </p:spTree>
    <p:extLst>
      <p:ext uri="{BB962C8B-B14F-4D97-AF65-F5344CB8AC3E}">
        <p14:creationId xmlns:p14="http://schemas.microsoft.com/office/powerpoint/2010/main" val="1658363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1042273"/>
          </a:xfrm>
          <a:prstGeom prst="rect">
            <a:avLst/>
          </a:prstGeom>
          <a:noFill/>
        </p:spPr>
        <p:txBody>
          <a:bodyPr wrap="square">
            <a:spAutoFit/>
          </a:bodyPr>
          <a:lstStyle/>
          <a:p>
            <a:pPr marL="400050" indent="-400050">
              <a:lnSpc>
                <a:spcPct val="200000"/>
              </a:lnSpc>
              <a:buAutoNum type="romanUcPeriod"/>
            </a:pPr>
            <a:r>
              <a:rPr lang="vi-VN" sz="3600" dirty="0">
                <a:solidFill>
                  <a:schemeClr val="bg1"/>
                </a:solidFill>
                <a:latin typeface="+mj-lt"/>
              </a:rPr>
              <a:t>Giới thiệu</a:t>
            </a:r>
            <a:r>
              <a:rPr lang="en-US" sz="3600" dirty="0">
                <a:solidFill>
                  <a:schemeClr val="bg1"/>
                </a:solidFill>
                <a:latin typeface="+mj-lt"/>
              </a:rPr>
              <a:t> </a:t>
            </a:r>
            <a:r>
              <a:rPr lang="en-US" sz="3600" dirty="0" err="1">
                <a:solidFill>
                  <a:schemeClr val="bg1"/>
                </a:solidFill>
                <a:latin typeface="+mj-lt"/>
              </a:rPr>
              <a:t>đề</a:t>
            </a:r>
            <a:r>
              <a:rPr lang="en-US" sz="3600" dirty="0">
                <a:solidFill>
                  <a:schemeClr val="bg1"/>
                </a:solidFill>
                <a:latin typeface="+mj-lt"/>
              </a:rPr>
              <a:t> </a:t>
            </a:r>
            <a:r>
              <a:rPr lang="en-US" sz="3600" dirty="0" err="1">
                <a:solidFill>
                  <a:schemeClr val="bg1"/>
                </a:solidFill>
                <a:latin typeface="+mj-lt"/>
              </a:rPr>
              <a:t>tài</a:t>
            </a:r>
            <a:endParaRPr lang="en-US" sz="3600" dirty="0">
              <a:solidFill>
                <a:schemeClr val="bg1"/>
              </a:solidFill>
              <a:latin typeface="+mj-lt"/>
            </a:endParaRPr>
          </a:p>
        </p:txBody>
      </p:sp>
      <p:sp>
        <p:nvSpPr>
          <p:cNvPr id="19" name="Subtitle 2">
            <a:extLst>
              <a:ext uri="{FF2B5EF4-FFF2-40B4-BE49-F238E27FC236}">
                <a16:creationId xmlns:a16="http://schemas.microsoft.com/office/drawing/2014/main" id="{1B771637-35D8-9029-9664-D642D60EC813}"/>
              </a:ext>
            </a:extLst>
          </p:cNvPr>
          <p:cNvSpPr txBox="1">
            <a:spLocks/>
          </p:cNvSpPr>
          <p:nvPr/>
        </p:nvSpPr>
        <p:spPr>
          <a:xfrm>
            <a:off x="1374473" y="1835147"/>
            <a:ext cx="7765516" cy="704215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err="1">
                <a:solidFill>
                  <a:schemeClr val="bg1"/>
                </a:solidFill>
              </a:rPr>
              <a:t>Đề</a:t>
            </a:r>
            <a:r>
              <a:rPr lang="en-US" dirty="0">
                <a:solidFill>
                  <a:schemeClr val="bg1"/>
                </a:solidFill>
              </a:rPr>
              <a:t> </a:t>
            </a:r>
            <a:r>
              <a:rPr lang="en-US" dirty="0" err="1">
                <a:solidFill>
                  <a:schemeClr val="bg1"/>
                </a:solidFill>
              </a:rPr>
              <a:t>tài</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a:t>
            </a:r>
            <a:r>
              <a:rPr lang="en-US" dirty="0" err="1">
                <a:solidFill>
                  <a:schemeClr val="bg1"/>
                </a:solidFill>
              </a:rPr>
              <a:t>sử</a:t>
            </a:r>
            <a:r>
              <a:rPr lang="en-US" dirty="0">
                <a:solidFill>
                  <a:schemeClr val="bg1"/>
                </a:solidFill>
              </a:rPr>
              <a:t> </a:t>
            </a:r>
            <a:r>
              <a:rPr lang="en-US" dirty="0" err="1">
                <a:solidFill>
                  <a:schemeClr val="bg1"/>
                </a:solidFill>
              </a:rPr>
              <a:t>dụng</a:t>
            </a:r>
            <a:r>
              <a:rPr lang="en-US" dirty="0">
                <a:solidFill>
                  <a:schemeClr val="bg1"/>
                </a:solidFill>
              </a:rPr>
              <a:t> </a:t>
            </a:r>
            <a:r>
              <a:rPr lang="en-US" dirty="0" err="1">
                <a:solidFill>
                  <a:schemeClr val="bg1"/>
                </a:solidFill>
              </a:rPr>
              <a:t>một</a:t>
            </a:r>
            <a:r>
              <a:rPr lang="en-US" dirty="0">
                <a:solidFill>
                  <a:schemeClr val="bg1"/>
                </a:solidFill>
              </a:rPr>
              <a:t> </a:t>
            </a:r>
            <a:r>
              <a:rPr lang="en-US" dirty="0" err="1">
                <a:solidFill>
                  <a:schemeClr val="bg1"/>
                </a:solidFill>
              </a:rPr>
              <a:t>bộ</a:t>
            </a:r>
            <a:r>
              <a:rPr lang="en-US" dirty="0">
                <a:solidFill>
                  <a:schemeClr val="bg1"/>
                </a:solidFill>
              </a:rPr>
              <a:t> </a:t>
            </a:r>
            <a:r>
              <a:rPr lang="en-US" dirty="0" err="1">
                <a:solidFill>
                  <a:schemeClr val="bg1"/>
                </a:solidFill>
              </a:rPr>
              <a:t>dữ</a:t>
            </a:r>
            <a:r>
              <a:rPr lang="en-US" dirty="0">
                <a:solidFill>
                  <a:schemeClr val="bg1"/>
                </a:solidFill>
              </a:rPr>
              <a:t> </a:t>
            </a:r>
            <a:r>
              <a:rPr lang="en-US" dirty="0" err="1">
                <a:solidFill>
                  <a:schemeClr val="bg1"/>
                </a:solidFill>
              </a:rPr>
              <a:t>liệu</a:t>
            </a:r>
            <a:r>
              <a:rPr lang="en-US" dirty="0">
                <a:solidFill>
                  <a:schemeClr val="bg1"/>
                </a:solidFill>
              </a:rPr>
              <a:t> </a:t>
            </a:r>
            <a:r>
              <a:rPr lang="en-US" dirty="0" err="1">
                <a:solidFill>
                  <a:schemeClr val="bg1"/>
                </a:solidFill>
              </a:rPr>
              <a:t>ảnh</a:t>
            </a:r>
            <a:r>
              <a:rPr lang="en-US" dirty="0">
                <a:solidFill>
                  <a:schemeClr val="bg1"/>
                </a:solidFill>
              </a:rPr>
              <a:t> MRI </a:t>
            </a:r>
            <a:r>
              <a:rPr lang="en-US" dirty="0" err="1">
                <a:solidFill>
                  <a:schemeClr val="bg1"/>
                </a:solidFill>
              </a:rPr>
              <a:t>não</a:t>
            </a:r>
            <a:r>
              <a:rPr lang="en-US" dirty="0">
                <a:solidFill>
                  <a:schemeClr val="bg1"/>
                </a:solidFill>
              </a:rPr>
              <a:t> </a:t>
            </a:r>
            <a:r>
              <a:rPr lang="en-US" dirty="0" err="1">
                <a:solidFill>
                  <a:schemeClr val="bg1"/>
                </a:solidFill>
              </a:rPr>
              <a:t>của</a:t>
            </a:r>
            <a:r>
              <a:rPr lang="en-US" dirty="0">
                <a:solidFill>
                  <a:schemeClr val="bg1"/>
                </a:solidFill>
              </a:rPr>
              <a:t> </a:t>
            </a:r>
            <a:r>
              <a:rPr lang="en-US" dirty="0" err="1">
                <a:solidFill>
                  <a:schemeClr val="bg1"/>
                </a:solidFill>
              </a:rPr>
              <a:t>nhiều</a:t>
            </a:r>
            <a:r>
              <a:rPr lang="en-US" dirty="0">
                <a:solidFill>
                  <a:schemeClr val="bg1"/>
                </a:solidFill>
              </a:rPr>
              <a:t> </a:t>
            </a:r>
            <a:r>
              <a:rPr lang="en-US" dirty="0" err="1">
                <a:solidFill>
                  <a:schemeClr val="bg1"/>
                </a:solidFill>
              </a:rPr>
              <a:t>bệnh</a:t>
            </a:r>
            <a:r>
              <a:rPr lang="en-US" dirty="0">
                <a:solidFill>
                  <a:schemeClr val="bg1"/>
                </a:solidFill>
              </a:rPr>
              <a:t> </a:t>
            </a:r>
            <a:r>
              <a:rPr lang="en-US" dirty="0" err="1">
                <a:solidFill>
                  <a:schemeClr val="bg1"/>
                </a:solidFill>
              </a:rPr>
              <a:t>nhân</a:t>
            </a:r>
            <a:r>
              <a:rPr lang="en-US" dirty="0">
                <a:solidFill>
                  <a:schemeClr val="bg1"/>
                </a:solidFill>
              </a:rPr>
              <a:t> </a:t>
            </a:r>
            <a:r>
              <a:rPr lang="en-US" dirty="0" err="1">
                <a:solidFill>
                  <a:schemeClr val="bg1"/>
                </a:solidFill>
              </a:rPr>
              <a:t>có</a:t>
            </a:r>
            <a:r>
              <a:rPr lang="en-US" dirty="0">
                <a:solidFill>
                  <a:schemeClr val="bg1"/>
                </a:solidFill>
              </a:rPr>
              <a:t> </a:t>
            </a:r>
            <a:r>
              <a:rPr lang="en-US" dirty="0" err="1">
                <a:solidFill>
                  <a:schemeClr val="bg1"/>
                </a:solidFill>
              </a:rPr>
              <a:t>khối</a:t>
            </a:r>
            <a:r>
              <a:rPr lang="en-US" dirty="0">
                <a:solidFill>
                  <a:schemeClr val="bg1"/>
                </a:solidFill>
              </a:rPr>
              <a:t> u </a:t>
            </a:r>
            <a:r>
              <a:rPr lang="en-US" dirty="0" err="1">
                <a:solidFill>
                  <a:schemeClr val="bg1"/>
                </a:solidFill>
              </a:rPr>
              <a:t>não</a:t>
            </a:r>
            <a:r>
              <a:rPr lang="en-US" dirty="0">
                <a:solidFill>
                  <a:schemeClr val="bg1"/>
                </a:solidFill>
              </a:rPr>
              <a:t>, </a:t>
            </a:r>
            <a:r>
              <a:rPr lang="en-US" dirty="0" err="1">
                <a:solidFill>
                  <a:schemeClr val="bg1"/>
                </a:solidFill>
              </a:rPr>
              <a:t>phát</a:t>
            </a:r>
            <a:r>
              <a:rPr lang="en-US" dirty="0">
                <a:solidFill>
                  <a:schemeClr val="bg1"/>
                </a:solidFill>
              </a:rPr>
              <a:t> </a:t>
            </a:r>
            <a:r>
              <a:rPr lang="en-US" dirty="0" err="1">
                <a:solidFill>
                  <a:schemeClr val="bg1"/>
                </a:solidFill>
              </a:rPr>
              <a:t>triển</a:t>
            </a:r>
            <a:r>
              <a:rPr lang="en-US" dirty="0">
                <a:solidFill>
                  <a:schemeClr val="bg1"/>
                </a:solidFill>
              </a:rPr>
              <a:t> </a:t>
            </a:r>
            <a:r>
              <a:rPr lang="en-US" dirty="0" err="1">
                <a:solidFill>
                  <a:schemeClr val="bg1"/>
                </a:solidFill>
              </a:rPr>
              <a:t>mô</a:t>
            </a:r>
            <a:r>
              <a:rPr lang="en-US" dirty="0">
                <a:solidFill>
                  <a:schemeClr val="bg1"/>
                </a:solidFill>
              </a:rPr>
              <a:t> </a:t>
            </a:r>
            <a:r>
              <a:rPr lang="en-US" dirty="0" err="1">
                <a:solidFill>
                  <a:schemeClr val="bg1"/>
                </a:solidFill>
              </a:rPr>
              <a:t>hình</a:t>
            </a:r>
            <a:r>
              <a:rPr lang="en-US" dirty="0">
                <a:solidFill>
                  <a:schemeClr val="bg1"/>
                </a:solidFill>
              </a:rPr>
              <a:t> </a:t>
            </a:r>
            <a:r>
              <a:rPr lang="en-US" dirty="0" err="1">
                <a:solidFill>
                  <a:schemeClr val="bg1"/>
                </a:solidFill>
              </a:rPr>
              <a:t>học</a:t>
            </a:r>
            <a:r>
              <a:rPr lang="en-US" dirty="0">
                <a:solidFill>
                  <a:schemeClr val="bg1"/>
                </a:solidFill>
              </a:rPr>
              <a:t> </a:t>
            </a:r>
            <a:r>
              <a:rPr lang="en-US" dirty="0" err="1">
                <a:solidFill>
                  <a:schemeClr val="bg1"/>
                </a:solidFill>
              </a:rPr>
              <a:t>sâu</a:t>
            </a:r>
            <a:r>
              <a:rPr lang="en-US" dirty="0">
                <a:solidFill>
                  <a:schemeClr val="bg1"/>
                </a:solidFill>
              </a:rPr>
              <a:t> </a:t>
            </a:r>
            <a:r>
              <a:rPr lang="en-US" dirty="0" err="1">
                <a:solidFill>
                  <a:schemeClr val="bg1"/>
                </a:solidFill>
              </a:rPr>
              <a:t>có</a:t>
            </a:r>
            <a:r>
              <a:rPr lang="en-US" dirty="0">
                <a:solidFill>
                  <a:schemeClr val="bg1"/>
                </a:solidFill>
              </a:rPr>
              <a:t> </a:t>
            </a:r>
            <a:r>
              <a:rPr lang="en-US" dirty="0" err="1">
                <a:solidFill>
                  <a:schemeClr val="bg1"/>
                </a:solidFill>
              </a:rPr>
              <a:t>khả</a:t>
            </a:r>
            <a:r>
              <a:rPr lang="en-US" dirty="0">
                <a:solidFill>
                  <a:schemeClr val="bg1"/>
                </a:solidFill>
              </a:rPr>
              <a:t> </a:t>
            </a:r>
            <a:r>
              <a:rPr lang="en-US" dirty="0" err="1">
                <a:solidFill>
                  <a:schemeClr val="bg1"/>
                </a:solidFill>
              </a:rPr>
              <a:t>năng</a:t>
            </a:r>
            <a:r>
              <a:rPr lang="en-US" dirty="0">
                <a:solidFill>
                  <a:schemeClr val="bg1"/>
                </a:solidFill>
              </a:rPr>
              <a:t> </a:t>
            </a:r>
            <a:r>
              <a:rPr lang="en-US" dirty="0" err="1">
                <a:solidFill>
                  <a:schemeClr val="bg1"/>
                </a:solidFill>
              </a:rPr>
              <a:t>trong</a:t>
            </a:r>
            <a:r>
              <a:rPr lang="en-US" dirty="0">
                <a:solidFill>
                  <a:schemeClr val="bg1"/>
                </a:solidFill>
              </a:rPr>
              <a:t> </a:t>
            </a:r>
            <a:r>
              <a:rPr lang="en-US" dirty="0" err="1">
                <a:solidFill>
                  <a:schemeClr val="bg1"/>
                </a:solidFill>
              </a:rPr>
              <a:t>việc</a:t>
            </a:r>
            <a:r>
              <a:rPr lang="en-US" dirty="0">
                <a:solidFill>
                  <a:schemeClr val="bg1"/>
                </a:solidFill>
              </a:rPr>
              <a:t> </a:t>
            </a:r>
            <a:r>
              <a:rPr lang="en-US" dirty="0" err="1">
                <a:solidFill>
                  <a:schemeClr val="bg1"/>
                </a:solidFill>
              </a:rPr>
              <a:t>phát</a:t>
            </a:r>
            <a:r>
              <a:rPr lang="en-US" dirty="0">
                <a:solidFill>
                  <a:schemeClr val="bg1"/>
                </a:solidFill>
              </a:rPr>
              <a:t> </a:t>
            </a:r>
            <a:r>
              <a:rPr lang="en-US" dirty="0" err="1">
                <a:solidFill>
                  <a:schemeClr val="bg1"/>
                </a:solidFill>
              </a:rPr>
              <a:t>hiện</a:t>
            </a:r>
            <a:r>
              <a:rPr lang="en-US" dirty="0">
                <a:solidFill>
                  <a:schemeClr val="bg1"/>
                </a:solidFill>
              </a:rPr>
              <a:t> </a:t>
            </a:r>
            <a:r>
              <a:rPr lang="en-US" dirty="0" err="1">
                <a:solidFill>
                  <a:schemeClr val="bg1"/>
                </a:solidFill>
              </a:rPr>
              <a:t>và</a:t>
            </a:r>
            <a:r>
              <a:rPr lang="en-US" dirty="0">
                <a:solidFill>
                  <a:schemeClr val="bg1"/>
                </a:solidFill>
              </a:rPr>
              <a:t> </a:t>
            </a:r>
            <a:r>
              <a:rPr lang="en-US" dirty="0" err="1">
                <a:solidFill>
                  <a:schemeClr val="bg1"/>
                </a:solidFill>
              </a:rPr>
              <a:t>phân</a:t>
            </a:r>
            <a:r>
              <a:rPr lang="en-US" dirty="0">
                <a:solidFill>
                  <a:schemeClr val="bg1"/>
                </a:solidFill>
              </a:rPr>
              <a:t> </a:t>
            </a:r>
            <a:r>
              <a:rPr lang="en-US" dirty="0" err="1">
                <a:solidFill>
                  <a:schemeClr val="bg1"/>
                </a:solidFill>
              </a:rPr>
              <a:t>đoạn</a:t>
            </a:r>
            <a:r>
              <a:rPr lang="en-US" dirty="0">
                <a:solidFill>
                  <a:schemeClr val="bg1"/>
                </a:solidFill>
              </a:rPr>
              <a:t> </a:t>
            </a:r>
            <a:r>
              <a:rPr lang="en-US" dirty="0" err="1">
                <a:solidFill>
                  <a:schemeClr val="bg1"/>
                </a:solidFill>
              </a:rPr>
              <a:t>chính</a:t>
            </a:r>
            <a:r>
              <a:rPr lang="en-US" dirty="0">
                <a:solidFill>
                  <a:schemeClr val="bg1"/>
                </a:solidFill>
              </a:rPr>
              <a:t> </a:t>
            </a:r>
            <a:r>
              <a:rPr lang="en-US" dirty="0" err="1">
                <a:solidFill>
                  <a:schemeClr val="bg1"/>
                </a:solidFill>
              </a:rPr>
              <a:t>xác</a:t>
            </a:r>
            <a:r>
              <a:rPr lang="en-US" dirty="0">
                <a:solidFill>
                  <a:schemeClr val="bg1"/>
                </a:solidFill>
              </a:rPr>
              <a:t> </a:t>
            </a:r>
            <a:r>
              <a:rPr lang="en-US" dirty="0" err="1">
                <a:solidFill>
                  <a:schemeClr val="bg1"/>
                </a:solidFill>
              </a:rPr>
              <a:t>khối</a:t>
            </a:r>
            <a:r>
              <a:rPr lang="en-US" dirty="0">
                <a:solidFill>
                  <a:schemeClr val="bg1"/>
                </a:solidFill>
              </a:rPr>
              <a:t> u </a:t>
            </a:r>
            <a:r>
              <a:rPr lang="en-US" dirty="0" err="1">
                <a:solidFill>
                  <a:schemeClr val="bg1"/>
                </a:solidFill>
              </a:rPr>
              <a:t>não</a:t>
            </a:r>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r>
              <a:rPr lang="en-US" dirty="0" err="1">
                <a:solidFill>
                  <a:schemeClr val="bg1"/>
                </a:solidFill>
              </a:rPr>
              <a:t>Nghiên</a:t>
            </a:r>
            <a:r>
              <a:rPr lang="en-US" dirty="0">
                <a:solidFill>
                  <a:schemeClr val="bg1"/>
                </a:solidFill>
              </a:rPr>
              <a:t> </a:t>
            </a:r>
            <a:r>
              <a:rPr lang="en-US" dirty="0" err="1">
                <a:solidFill>
                  <a:schemeClr val="bg1"/>
                </a:solidFill>
              </a:rPr>
              <a:t>cứu</a:t>
            </a:r>
            <a:r>
              <a:rPr lang="en-US" dirty="0">
                <a:solidFill>
                  <a:schemeClr val="bg1"/>
                </a:solidFill>
              </a:rPr>
              <a:t>, </a:t>
            </a:r>
            <a:r>
              <a:rPr lang="en-US" dirty="0" err="1">
                <a:solidFill>
                  <a:schemeClr val="bg1"/>
                </a:solidFill>
              </a:rPr>
              <a:t>thử</a:t>
            </a:r>
            <a:r>
              <a:rPr lang="en-US" dirty="0">
                <a:solidFill>
                  <a:schemeClr val="bg1"/>
                </a:solidFill>
              </a:rPr>
              <a:t> </a:t>
            </a:r>
            <a:r>
              <a:rPr lang="en-US" dirty="0" err="1">
                <a:solidFill>
                  <a:schemeClr val="bg1"/>
                </a:solidFill>
              </a:rPr>
              <a:t>nghiệm</a:t>
            </a:r>
            <a:r>
              <a:rPr lang="en-US" dirty="0">
                <a:solidFill>
                  <a:schemeClr val="bg1"/>
                </a:solidFill>
              </a:rPr>
              <a:t> </a:t>
            </a:r>
            <a:r>
              <a:rPr lang="en-US" dirty="0" err="1">
                <a:solidFill>
                  <a:schemeClr val="bg1"/>
                </a:solidFill>
              </a:rPr>
              <a:t>mô</a:t>
            </a:r>
            <a:r>
              <a:rPr lang="en-US" dirty="0">
                <a:solidFill>
                  <a:schemeClr val="bg1"/>
                </a:solidFill>
              </a:rPr>
              <a:t> </a:t>
            </a:r>
            <a:r>
              <a:rPr lang="en-US" dirty="0" err="1">
                <a:solidFill>
                  <a:schemeClr val="bg1"/>
                </a:solidFill>
              </a:rPr>
              <a:t>hình</a:t>
            </a:r>
            <a:r>
              <a:rPr lang="en-US" dirty="0">
                <a:solidFill>
                  <a:schemeClr val="bg1"/>
                </a:solidFill>
              </a:rPr>
              <a:t> yolov9 </a:t>
            </a:r>
            <a:r>
              <a:rPr lang="en-US" dirty="0" err="1">
                <a:solidFill>
                  <a:schemeClr val="bg1"/>
                </a:solidFill>
              </a:rPr>
              <a:t>trong</a:t>
            </a:r>
            <a:r>
              <a:rPr lang="en-US" dirty="0">
                <a:solidFill>
                  <a:schemeClr val="bg1"/>
                </a:solidFill>
              </a:rPr>
              <a:t> </a:t>
            </a:r>
            <a:r>
              <a:rPr lang="en-US" dirty="0" err="1">
                <a:solidFill>
                  <a:schemeClr val="bg1"/>
                </a:solidFill>
              </a:rPr>
              <a:t>việc</a:t>
            </a:r>
            <a:r>
              <a:rPr lang="en-US" dirty="0">
                <a:solidFill>
                  <a:schemeClr val="bg1"/>
                </a:solidFill>
              </a:rPr>
              <a:t> </a:t>
            </a:r>
            <a:r>
              <a:rPr lang="en-US" dirty="0" err="1">
                <a:solidFill>
                  <a:schemeClr val="bg1"/>
                </a:solidFill>
              </a:rPr>
              <a:t>phân</a:t>
            </a:r>
            <a:r>
              <a:rPr lang="en-US" dirty="0">
                <a:solidFill>
                  <a:schemeClr val="bg1"/>
                </a:solidFill>
              </a:rPr>
              <a:t> </a:t>
            </a:r>
            <a:r>
              <a:rPr lang="en-US" dirty="0" err="1">
                <a:solidFill>
                  <a:schemeClr val="bg1"/>
                </a:solidFill>
              </a:rPr>
              <a:t>đoạn</a:t>
            </a:r>
            <a:r>
              <a:rPr lang="en-US" dirty="0">
                <a:solidFill>
                  <a:schemeClr val="bg1"/>
                </a:solidFill>
              </a:rPr>
              <a:t> </a:t>
            </a:r>
            <a:r>
              <a:rPr lang="en-US" dirty="0" err="1">
                <a:solidFill>
                  <a:schemeClr val="bg1"/>
                </a:solidFill>
              </a:rPr>
              <a:t>khối</a:t>
            </a:r>
            <a:r>
              <a:rPr lang="en-US" dirty="0">
                <a:solidFill>
                  <a:schemeClr val="bg1"/>
                </a:solidFill>
              </a:rPr>
              <a:t> u </a:t>
            </a:r>
            <a:r>
              <a:rPr lang="en-US" dirty="0" err="1">
                <a:solidFill>
                  <a:schemeClr val="bg1"/>
                </a:solidFill>
              </a:rPr>
              <a:t>não</a:t>
            </a:r>
            <a:r>
              <a:rPr lang="en-US" dirty="0">
                <a:solidFill>
                  <a:schemeClr val="bg1"/>
                </a:solidFill>
              </a:rPr>
              <a:t>, </a:t>
            </a:r>
            <a:r>
              <a:rPr lang="en-US" dirty="0" err="1">
                <a:solidFill>
                  <a:schemeClr val="bg1"/>
                </a:solidFill>
              </a:rPr>
              <a:t>giúp</a:t>
            </a:r>
            <a:r>
              <a:rPr lang="en-US" dirty="0">
                <a:solidFill>
                  <a:schemeClr val="bg1"/>
                </a:solidFill>
              </a:rPr>
              <a:t> </a:t>
            </a:r>
            <a:r>
              <a:rPr lang="en-US" dirty="0" err="1">
                <a:solidFill>
                  <a:schemeClr val="bg1"/>
                </a:solidFill>
              </a:rPr>
              <a:t>phân</a:t>
            </a:r>
            <a:r>
              <a:rPr lang="en-US" dirty="0">
                <a:solidFill>
                  <a:schemeClr val="bg1"/>
                </a:solidFill>
              </a:rPr>
              <a:t> </a:t>
            </a:r>
            <a:r>
              <a:rPr lang="en-US" dirty="0" err="1">
                <a:solidFill>
                  <a:schemeClr val="bg1"/>
                </a:solidFill>
              </a:rPr>
              <a:t>loại</a:t>
            </a:r>
            <a:r>
              <a:rPr lang="en-US" dirty="0">
                <a:solidFill>
                  <a:schemeClr val="bg1"/>
                </a:solidFill>
              </a:rPr>
              <a:t> </a:t>
            </a:r>
            <a:r>
              <a:rPr lang="en-US" dirty="0" err="1">
                <a:solidFill>
                  <a:schemeClr val="bg1"/>
                </a:solidFill>
              </a:rPr>
              <a:t>bệnh</a:t>
            </a:r>
            <a:r>
              <a:rPr lang="en-US" dirty="0">
                <a:solidFill>
                  <a:schemeClr val="bg1"/>
                </a:solidFill>
              </a:rPr>
              <a:t> </a:t>
            </a:r>
            <a:r>
              <a:rPr lang="en-US" dirty="0" err="1">
                <a:solidFill>
                  <a:schemeClr val="bg1"/>
                </a:solidFill>
              </a:rPr>
              <a:t>lý</a:t>
            </a:r>
            <a:r>
              <a:rPr lang="en-US" dirty="0">
                <a:solidFill>
                  <a:schemeClr val="bg1"/>
                </a:solidFill>
              </a:rPr>
              <a:t>, </a:t>
            </a:r>
            <a:r>
              <a:rPr lang="en-US" dirty="0" err="1">
                <a:solidFill>
                  <a:schemeClr val="bg1"/>
                </a:solidFill>
              </a:rPr>
              <a:t>hỗ</a:t>
            </a:r>
            <a:r>
              <a:rPr lang="en-US" dirty="0">
                <a:solidFill>
                  <a:schemeClr val="bg1"/>
                </a:solidFill>
              </a:rPr>
              <a:t> </a:t>
            </a:r>
            <a:r>
              <a:rPr lang="en-US" dirty="0" err="1">
                <a:solidFill>
                  <a:schemeClr val="bg1"/>
                </a:solidFill>
              </a:rPr>
              <a:t>trợ</a:t>
            </a:r>
            <a:r>
              <a:rPr lang="en-US" dirty="0">
                <a:solidFill>
                  <a:schemeClr val="bg1"/>
                </a:solidFill>
              </a:rPr>
              <a:t> </a:t>
            </a:r>
            <a:r>
              <a:rPr lang="en-US" dirty="0" err="1">
                <a:solidFill>
                  <a:schemeClr val="bg1"/>
                </a:solidFill>
              </a:rPr>
              <a:t>chẩn</a:t>
            </a:r>
            <a:r>
              <a:rPr lang="en-US" dirty="0">
                <a:solidFill>
                  <a:schemeClr val="bg1"/>
                </a:solidFill>
              </a:rPr>
              <a:t> </a:t>
            </a:r>
            <a:r>
              <a:rPr lang="en-US" dirty="0" err="1">
                <a:solidFill>
                  <a:schemeClr val="bg1"/>
                </a:solidFill>
              </a:rPr>
              <a:t>đoán</a:t>
            </a:r>
            <a:r>
              <a:rPr lang="en-US" dirty="0">
                <a:solidFill>
                  <a:schemeClr val="bg1"/>
                </a:solidFill>
              </a:rPr>
              <a:t> </a:t>
            </a:r>
            <a:r>
              <a:rPr lang="en-US" dirty="0" err="1">
                <a:solidFill>
                  <a:schemeClr val="bg1"/>
                </a:solidFill>
              </a:rPr>
              <a:t>bệnh</a:t>
            </a:r>
            <a:r>
              <a:rPr lang="en-US" dirty="0">
                <a:solidFill>
                  <a:schemeClr val="bg1"/>
                </a:solidFill>
              </a:rPr>
              <a:t>.</a:t>
            </a:r>
          </a:p>
          <a:p>
            <a:endParaRPr lang="en-US" dirty="0">
              <a:solidFill>
                <a:schemeClr val="bg1"/>
              </a:solidFill>
            </a:endParaRPr>
          </a:p>
          <a:p>
            <a:endParaRPr lang="en-US" dirty="0">
              <a:solidFill>
                <a:schemeClr val="bg1"/>
              </a:solidFill>
            </a:endParaRPr>
          </a:p>
        </p:txBody>
      </p:sp>
      <p:pic>
        <p:nvPicPr>
          <p:cNvPr id="20" name="Picture 19">
            <a:extLst>
              <a:ext uri="{FF2B5EF4-FFF2-40B4-BE49-F238E27FC236}">
                <a16:creationId xmlns:a16="http://schemas.microsoft.com/office/drawing/2014/main" id="{A4DA30D8-CFD8-601A-0BF1-30AE68EC52CA}"/>
              </a:ext>
            </a:extLst>
          </p:cNvPr>
          <p:cNvPicPr>
            <a:picLocks noChangeAspect="1"/>
          </p:cNvPicPr>
          <p:nvPr/>
        </p:nvPicPr>
        <p:blipFill>
          <a:blip r:embed="rId8"/>
          <a:stretch>
            <a:fillRect/>
          </a:stretch>
        </p:blipFill>
        <p:spPr>
          <a:xfrm>
            <a:off x="10972800" y="1338506"/>
            <a:ext cx="3906164" cy="3639835"/>
          </a:xfrm>
          <a:prstGeom prst="rect">
            <a:avLst/>
          </a:prstGeom>
        </p:spPr>
      </p:pic>
      <p:pic>
        <p:nvPicPr>
          <p:cNvPr id="21" name="Picture 20">
            <a:extLst>
              <a:ext uri="{FF2B5EF4-FFF2-40B4-BE49-F238E27FC236}">
                <a16:creationId xmlns:a16="http://schemas.microsoft.com/office/drawing/2014/main" id="{14CAAEF0-A478-2015-B6A7-321A1DFA4750}"/>
              </a:ext>
            </a:extLst>
          </p:cNvPr>
          <p:cNvPicPr>
            <a:picLocks noChangeAspect="1"/>
          </p:cNvPicPr>
          <p:nvPr/>
        </p:nvPicPr>
        <p:blipFill>
          <a:blip r:embed="rId9"/>
          <a:stretch>
            <a:fillRect/>
          </a:stretch>
        </p:blipFill>
        <p:spPr>
          <a:xfrm>
            <a:off x="10906965" y="5501062"/>
            <a:ext cx="3971999" cy="3739719"/>
          </a:xfrm>
          <a:prstGeom prst="rect">
            <a:avLst/>
          </a:prstGeom>
        </p:spPr>
      </p:pic>
    </p:spTree>
    <p:extLst>
      <p:ext uri="{BB962C8B-B14F-4D97-AF65-F5344CB8AC3E}">
        <p14:creationId xmlns:p14="http://schemas.microsoft.com/office/powerpoint/2010/main" val="3108671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2153218"/>
          </a:xfrm>
          <a:prstGeom prst="rect">
            <a:avLst/>
          </a:prstGeom>
          <a:noFill/>
        </p:spPr>
        <p:txBody>
          <a:bodyPr wrap="square">
            <a:spAutoFit/>
          </a:bodyPr>
          <a:lstStyle/>
          <a:p>
            <a:pPr>
              <a:lnSpc>
                <a:spcPct val="200000"/>
              </a:lnSpc>
            </a:pPr>
            <a:r>
              <a:rPr lang="en-US" sz="3600" dirty="0">
                <a:solidFill>
                  <a:schemeClr val="bg1"/>
                </a:solidFill>
                <a:latin typeface="+mj-lt"/>
              </a:rPr>
              <a:t>II. </a:t>
            </a:r>
            <a:r>
              <a:rPr lang="en-US" sz="3600" dirty="0" err="1">
                <a:solidFill>
                  <a:schemeClr val="bg1"/>
                </a:solidFill>
                <a:latin typeface="+mj-lt"/>
              </a:rPr>
              <a:t>Giới</a:t>
            </a:r>
            <a:r>
              <a:rPr lang="en-US" sz="3600" dirty="0">
                <a:solidFill>
                  <a:schemeClr val="bg1"/>
                </a:solidFill>
                <a:latin typeface="+mj-lt"/>
              </a:rPr>
              <a:t> </a:t>
            </a:r>
            <a:r>
              <a:rPr lang="en-US" sz="3600" dirty="0" err="1">
                <a:solidFill>
                  <a:schemeClr val="bg1"/>
                </a:solidFill>
                <a:latin typeface="+mj-lt"/>
              </a:rPr>
              <a:t>thiệu</a:t>
            </a:r>
            <a:r>
              <a:rPr lang="en-US" sz="3600" dirty="0">
                <a:solidFill>
                  <a:schemeClr val="bg1"/>
                </a:solidFill>
                <a:latin typeface="+mj-lt"/>
              </a:rPr>
              <a:t> </a:t>
            </a:r>
            <a:r>
              <a:rPr lang="en-US" sz="3600" dirty="0" err="1">
                <a:solidFill>
                  <a:schemeClr val="bg1"/>
                </a:solidFill>
                <a:latin typeface="+mj-lt"/>
              </a:rPr>
              <a:t>bộ</a:t>
            </a:r>
            <a:r>
              <a:rPr lang="en-US" sz="3600" dirty="0">
                <a:solidFill>
                  <a:schemeClr val="bg1"/>
                </a:solidFill>
                <a:latin typeface="+mj-lt"/>
              </a:rPr>
              <a:t> </a:t>
            </a:r>
            <a:r>
              <a:rPr lang="en-US" sz="3600" dirty="0" err="1">
                <a:solidFill>
                  <a:schemeClr val="bg1"/>
                </a:solidFill>
                <a:latin typeface="+mj-lt"/>
              </a:rPr>
              <a:t>dữ</a:t>
            </a:r>
            <a:r>
              <a:rPr lang="en-US" sz="3600" dirty="0">
                <a:solidFill>
                  <a:schemeClr val="bg1"/>
                </a:solidFill>
                <a:latin typeface="+mj-lt"/>
              </a:rPr>
              <a:t> </a:t>
            </a:r>
            <a:r>
              <a:rPr lang="en-US" sz="3600" dirty="0" err="1">
                <a:solidFill>
                  <a:schemeClr val="bg1"/>
                </a:solidFill>
                <a:latin typeface="+mj-lt"/>
              </a:rPr>
              <a:t>liệu</a:t>
            </a:r>
            <a:endParaRPr lang="en-US" sz="3600" dirty="0">
              <a:solidFill>
                <a:schemeClr val="bg1"/>
              </a:solidFill>
              <a:latin typeface="+mj-lt"/>
            </a:endParaRPr>
          </a:p>
          <a:p>
            <a:pPr marL="400050" indent="-400050">
              <a:lnSpc>
                <a:spcPct val="200000"/>
              </a:lnSpc>
              <a:buAutoNum type="romanUcPeriod"/>
            </a:pPr>
            <a:endParaRPr lang="en-US" sz="3600" dirty="0">
              <a:solidFill>
                <a:schemeClr val="bg1"/>
              </a:solidFill>
              <a:latin typeface="+mj-lt"/>
            </a:endParaRPr>
          </a:p>
        </p:txBody>
      </p:sp>
      <p:sp>
        <p:nvSpPr>
          <p:cNvPr id="18" name="Subtitle 2">
            <a:extLst>
              <a:ext uri="{FF2B5EF4-FFF2-40B4-BE49-F238E27FC236}">
                <a16:creationId xmlns:a16="http://schemas.microsoft.com/office/drawing/2014/main" id="{A8142628-A409-AFD7-6A40-043BB246C3C3}"/>
              </a:ext>
            </a:extLst>
          </p:cNvPr>
          <p:cNvSpPr txBox="1">
            <a:spLocks/>
          </p:cNvSpPr>
          <p:nvPr/>
        </p:nvSpPr>
        <p:spPr>
          <a:xfrm>
            <a:off x="1284156" y="1845717"/>
            <a:ext cx="15556044" cy="537210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200000"/>
              </a:lnSpc>
            </a:pPr>
            <a:r>
              <a:rPr lang="en-US" sz="2800" dirty="0" err="1">
                <a:solidFill>
                  <a:schemeClr val="bg1"/>
                </a:solidFill>
                <a:latin typeface="Times New Roman" panose="02020603050405020304" pitchFamily="18" charset="0"/>
                <a:cs typeface="Times New Roman" panose="02020603050405020304" pitchFamily="18" charset="0"/>
              </a:rPr>
              <a:t>Bộ</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dữ</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liệu</a:t>
            </a:r>
            <a:r>
              <a:rPr lang="en-US" sz="2800" dirty="0">
                <a:solidFill>
                  <a:schemeClr val="bg1"/>
                </a:solidFill>
                <a:latin typeface="Times New Roman" panose="02020603050405020304" pitchFamily="18" charset="0"/>
                <a:cs typeface="Times New Roman" panose="02020603050405020304" pitchFamily="18" charset="0"/>
              </a:rPr>
              <a:t> Brain MRI segmentation</a:t>
            </a:r>
          </a:p>
          <a:p>
            <a:pPr>
              <a:lnSpc>
                <a:spcPct val="200000"/>
              </a:lnSpc>
            </a:pPr>
            <a:r>
              <a:rPr lang="en-US" sz="2800" dirty="0" err="1">
                <a:solidFill>
                  <a:schemeClr val="bg1"/>
                </a:solidFill>
                <a:latin typeface="Times New Roman" panose="02020603050405020304" pitchFamily="18" charset="0"/>
                <a:cs typeface="Times New Roman" panose="02020603050405020304" pitchFamily="18" charset="0"/>
              </a:rPr>
              <a:t>Được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lấy</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từ</a:t>
            </a:r>
            <a:r>
              <a:rPr lang="en-US" sz="2800" dirty="0">
                <a:solidFill>
                  <a:schemeClr val="bg1"/>
                </a:solidFill>
                <a:latin typeface="Times New Roman" panose="02020603050405020304" pitchFamily="18" charset="0"/>
                <a:cs typeface="Times New Roman" panose="02020603050405020304" pitchFamily="18" charset="0"/>
              </a:rPr>
              <a:t> The Cancer Genome Atlas (TCGA) </a:t>
            </a:r>
            <a:r>
              <a:rPr lang="en-US" sz="2800" dirty="0" err="1">
                <a:solidFill>
                  <a:schemeClr val="bg1"/>
                </a:solidFill>
                <a:latin typeface="Times New Roman" panose="02020603050405020304" pitchFamily="18" charset="0"/>
                <a:cs typeface="Times New Roman" panose="02020603050405020304" pitchFamily="18" charset="0"/>
              </a:rPr>
              <a:t>và</a:t>
            </a:r>
            <a:r>
              <a:rPr lang="en-US" sz="2800" dirty="0">
                <a:solidFill>
                  <a:schemeClr val="bg1"/>
                </a:solidFill>
                <a:latin typeface="Times New Roman" panose="02020603050405020304" pitchFamily="18" charset="0"/>
                <a:cs typeface="Times New Roman" panose="02020603050405020304" pitchFamily="18" charset="0"/>
              </a:rPr>
              <a:t> The Cancer Imaging Archive (TCIA)</a:t>
            </a:r>
          </a:p>
          <a:p>
            <a:pPr>
              <a:lnSpc>
                <a:spcPct val="200000"/>
              </a:lnSpc>
            </a:pPr>
            <a:r>
              <a:rPr lang="en-US" sz="2800" dirty="0" err="1">
                <a:solidFill>
                  <a:schemeClr val="bg1"/>
                </a:solidFill>
                <a:latin typeface="Times New Roman" panose="02020603050405020304" pitchFamily="18" charset="0"/>
                <a:cs typeface="Times New Roman" panose="02020603050405020304" pitchFamily="18" charset="0"/>
              </a:rPr>
              <a:t>Được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sử</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dụng</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trong</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các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bài</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báo</a:t>
            </a:r>
            <a:r>
              <a:rPr lang="en-US" sz="2800" dirty="0">
                <a:solidFill>
                  <a:schemeClr val="bg1"/>
                </a:solidFill>
                <a:latin typeface="Times New Roman" panose="02020603050405020304" pitchFamily="18" charset="0"/>
                <a:cs typeface="Times New Roman" panose="02020603050405020304" pitchFamily="18" charset="0"/>
              </a:rPr>
              <a:t> "Association of genomic subtypes of lower-grade gliomas with shape features automatically extracted by a deep learning algorithm.“, Computers in Biology and Medicine, 2019, </a:t>
            </a:r>
            <a:r>
              <a:rPr lang="en-US" sz="2800" dirty="0" err="1">
                <a:solidFill>
                  <a:schemeClr val="bg1"/>
                </a:solidFill>
                <a:latin typeface="Times New Roman" panose="02020603050405020304" pitchFamily="18" charset="0"/>
                <a:cs typeface="Times New Roman" panose="02020603050405020304" pitchFamily="18" charset="0"/>
              </a:rPr>
              <a:t>và</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Radiogenomics</a:t>
            </a:r>
            <a:r>
              <a:rPr lang="en-US" sz="2800" dirty="0">
                <a:solidFill>
                  <a:schemeClr val="bg1"/>
                </a:solidFill>
                <a:latin typeface="Times New Roman" panose="02020603050405020304" pitchFamily="18" charset="0"/>
                <a:cs typeface="Times New Roman" panose="02020603050405020304" pitchFamily="18" charset="0"/>
              </a:rPr>
              <a:t> of lower-grade glioma: algorithmically-assessed tumor shape is associated with tumor genomic subtypes and patient outcomes in a multi-institutional study with The Cancer Genome Atlas data." , Journal of Neuro-Oncology, 2017.</a:t>
            </a:r>
          </a:p>
        </p:txBody>
      </p:sp>
    </p:spTree>
    <p:extLst>
      <p:ext uri="{BB962C8B-B14F-4D97-AF65-F5344CB8AC3E}">
        <p14:creationId xmlns:p14="http://schemas.microsoft.com/office/powerpoint/2010/main" val="566983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2153218"/>
          </a:xfrm>
          <a:prstGeom prst="rect">
            <a:avLst/>
          </a:prstGeom>
          <a:noFill/>
        </p:spPr>
        <p:txBody>
          <a:bodyPr wrap="square">
            <a:spAutoFit/>
          </a:bodyPr>
          <a:lstStyle/>
          <a:p>
            <a:pPr>
              <a:lnSpc>
                <a:spcPct val="200000"/>
              </a:lnSpc>
            </a:pPr>
            <a:r>
              <a:rPr lang="en-US" sz="3600" dirty="0">
                <a:solidFill>
                  <a:schemeClr val="bg1"/>
                </a:solidFill>
                <a:latin typeface="+mj-lt"/>
              </a:rPr>
              <a:t>II. </a:t>
            </a:r>
            <a:r>
              <a:rPr lang="en-US" sz="3600" dirty="0" err="1">
                <a:solidFill>
                  <a:schemeClr val="bg1"/>
                </a:solidFill>
                <a:latin typeface="+mj-lt"/>
              </a:rPr>
              <a:t>Giới</a:t>
            </a:r>
            <a:r>
              <a:rPr lang="en-US" sz="3600" dirty="0">
                <a:solidFill>
                  <a:schemeClr val="bg1"/>
                </a:solidFill>
                <a:latin typeface="+mj-lt"/>
              </a:rPr>
              <a:t> </a:t>
            </a:r>
            <a:r>
              <a:rPr lang="en-US" sz="3600" dirty="0" err="1">
                <a:solidFill>
                  <a:schemeClr val="bg1"/>
                </a:solidFill>
                <a:latin typeface="+mj-lt"/>
              </a:rPr>
              <a:t>thiệu</a:t>
            </a:r>
            <a:r>
              <a:rPr lang="en-US" sz="3600" dirty="0">
                <a:solidFill>
                  <a:schemeClr val="bg1"/>
                </a:solidFill>
                <a:latin typeface="+mj-lt"/>
              </a:rPr>
              <a:t> </a:t>
            </a:r>
            <a:r>
              <a:rPr lang="en-US" sz="3600" dirty="0" err="1">
                <a:solidFill>
                  <a:schemeClr val="bg1"/>
                </a:solidFill>
                <a:latin typeface="+mj-lt"/>
              </a:rPr>
              <a:t>bộ</a:t>
            </a:r>
            <a:r>
              <a:rPr lang="en-US" sz="3600" dirty="0">
                <a:solidFill>
                  <a:schemeClr val="bg1"/>
                </a:solidFill>
                <a:latin typeface="+mj-lt"/>
              </a:rPr>
              <a:t> </a:t>
            </a:r>
            <a:r>
              <a:rPr lang="en-US" sz="3600" dirty="0" err="1">
                <a:solidFill>
                  <a:schemeClr val="bg1"/>
                </a:solidFill>
                <a:latin typeface="+mj-lt"/>
              </a:rPr>
              <a:t>dữ</a:t>
            </a:r>
            <a:r>
              <a:rPr lang="en-US" sz="3600" dirty="0">
                <a:solidFill>
                  <a:schemeClr val="bg1"/>
                </a:solidFill>
                <a:latin typeface="+mj-lt"/>
              </a:rPr>
              <a:t> </a:t>
            </a:r>
            <a:r>
              <a:rPr lang="en-US" sz="3600" dirty="0" err="1">
                <a:solidFill>
                  <a:schemeClr val="bg1"/>
                </a:solidFill>
                <a:latin typeface="+mj-lt"/>
              </a:rPr>
              <a:t>liệu</a:t>
            </a:r>
            <a:endParaRPr lang="en-US" sz="3600" dirty="0">
              <a:solidFill>
                <a:schemeClr val="bg1"/>
              </a:solidFill>
              <a:latin typeface="+mj-lt"/>
            </a:endParaRPr>
          </a:p>
          <a:p>
            <a:pPr marL="400050" indent="-400050">
              <a:lnSpc>
                <a:spcPct val="200000"/>
              </a:lnSpc>
              <a:buAutoNum type="romanUcPeriod"/>
            </a:pPr>
            <a:endParaRPr lang="en-US" sz="3600" dirty="0">
              <a:solidFill>
                <a:schemeClr val="bg1"/>
              </a:solidFill>
              <a:latin typeface="+mj-lt"/>
            </a:endParaRPr>
          </a:p>
        </p:txBody>
      </p:sp>
      <p:sp>
        <p:nvSpPr>
          <p:cNvPr id="18" name="Subtitle 2">
            <a:extLst>
              <a:ext uri="{FF2B5EF4-FFF2-40B4-BE49-F238E27FC236}">
                <a16:creationId xmlns:a16="http://schemas.microsoft.com/office/drawing/2014/main" id="{A8142628-A409-AFD7-6A40-043BB246C3C3}"/>
              </a:ext>
            </a:extLst>
          </p:cNvPr>
          <p:cNvSpPr txBox="1">
            <a:spLocks/>
          </p:cNvSpPr>
          <p:nvPr/>
        </p:nvSpPr>
        <p:spPr>
          <a:xfrm>
            <a:off x="1284156" y="1845717"/>
            <a:ext cx="15556044" cy="468235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200000"/>
              </a:lnSpc>
            </a:pPr>
            <a:r>
              <a:rPr lang="en-US" sz="2800" dirty="0" err="1">
                <a:solidFill>
                  <a:schemeClr val="bg1"/>
                </a:solidFill>
                <a:latin typeface="Times New Roman" panose="02020603050405020304" pitchFamily="18" charset="0"/>
                <a:cs typeface="Times New Roman" panose="02020603050405020304" pitchFamily="18" charset="0"/>
              </a:rPr>
              <a:t>Từ</a:t>
            </a:r>
            <a:r>
              <a:rPr lang="en-US" sz="2800" dirty="0">
                <a:solidFill>
                  <a:schemeClr val="bg1"/>
                </a:solidFill>
                <a:latin typeface="Times New Roman" panose="02020603050405020304" pitchFamily="18" charset="0"/>
                <a:cs typeface="Times New Roman" panose="02020603050405020304" pitchFamily="18" charset="0"/>
              </a:rPr>
              <a:t> 110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từ</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nhiều</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cơ</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sở</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khác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nhau</a:t>
            </a:r>
            <a:r>
              <a:rPr lang="en-US" sz="2800" dirty="0">
                <a:solidFill>
                  <a:schemeClr val="bg1"/>
                </a:solidFill>
                <a:latin typeface="Times New Roman" panose="02020603050405020304" pitchFamily="18" charset="0"/>
                <a:cs typeface="Times New Roman" panose="02020603050405020304" pitchFamily="18" charset="0"/>
              </a:rPr>
              <a:t>:</a:t>
            </a:r>
            <a:br>
              <a:rPr lang="en-US" sz="2800" dirty="0">
                <a:solidFill>
                  <a:schemeClr val="bg1"/>
                </a:solidFill>
                <a:latin typeface="Times New Roman" panose="02020603050405020304" pitchFamily="18" charset="0"/>
                <a:cs typeface="Times New Roman" panose="02020603050405020304" pitchFamily="18" charset="0"/>
              </a:rPr>
            </a:br>
            <a:r>
              <a:rPr lang="en-US" sz="2800" dirty="0">
                <a:solidFill>
                  <a:schemeClr val="bg1"/>
                </a:solidFill>
                <a:latin typeface="Times New Roman" panose="02020603050405020304" pitchFamily="18" charset="0"/>
                <a:cs typeface="Times New Roman" panose="02020603050405020304" pitchFamily="18" charset="0"/>
              </a:rPr>
              <a:t>Thomas Jefferson University (TCGA-CS, 16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Henry Ford Hospital (TCGA-DU, 45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UNC (TCGA-EZ, 1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Case Western (TCGA-FG, 14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Case Western – St. Joseph’s (TCGA-HT, 34 </a:t>
            </a:r>
            <a:r>
              <a:rPr lang="en-US" sz="2800" dirty="0" err="1">
                <a:solidFill>
                  <a:schemeClr val="bg1"/>
                </a:solidFill>
                <a:latin typeface="Times New Roman" panose="02020603050405020304" pitchFamily="18" charset="0"/>
                <a:cs typeface="Times New Roman" panose="02020603050405020304" pitchFamily="18" charset="0"/>
              </a:rPr>
              <a:t>bệnh</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nhân</a:t>
            </a:r>
            <a:r>
              <a:rPr lang="en-US" sz="2800" dirty="0">
                <a:solidFill>
                  <a:schemeClr val="bg1"/>
                </a:solidFill>
                <a:latin typeface="Times New Roman" panose="02020603050405020304" pitchFamily="18" charset="0"/>
                <a:cs typeface="Times New Roman" panose="02020603050405020304" pitchFamily="18" charset="0"/>
              </a:rPr>
              <a:t> ) </a:t>
            </a:r>
            <a:r>
              <a:rPr lang="en-US" sz="2800" dirty="0" err="1">
                <a:solidFill>
                  <a:schemeClr val="bg1"/>
                </a:solidFill>
                <a:latin typeface="Times New Roman" panose="02020603050405020304" pitchFamily="18" charset="0"/>
                <a:cs typeface="Times New Roman" panose="02020603050405020304" pitchFamily="18" charset="0"/>
              </a:rPr>
              <a:t>từ</a:t>
            </a:r>
            <a:r>
              <a:rPr lang="en-US" sz="2800" dirty="0">
                <a:solidFill>
                  <a:schemeClr val="bg1"/>
                </a:solidFill>
                <a:latin typeface="Times New Roman" panose="02020603050405020304" pitchFamily="18" charset="0"/>
                <a:cs typeface="Times New Roman" panose="02020603050405020304" pitchFamily="18" charset="0"/>
              </a:rPr>
              <a:t> TCGA LGG collection.</a:t>
            </a:r>
          </a:p>
        </p:txBody>
      </p:sp>
      <p:pic>
        <p:nvPicPr>
          <p:cNvPr id="23" name="Picture 2" descr="Cover image">
            <a:extLst>
              <a:ext uri="{FF2B5EF4-FFF2-40B4-BE49-F238E27FC236}">
                <a16:creationId xmlns:a16="http://schemas.microsoft.com/office/drawing/2014/main" id="{A72E7674-0736-7538-78EC-E66CD52E99B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80147" y="5727477"/>
            <a:ext cx="14578547" cy="3061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879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7096803" y="911555"/>
            <a:ext cx="137619" cy="137619"/>
            <a:chOff x="0" y="0"/>
            <a:chExt cx="812800" cy="812800"/>
          </a:xfrm>
        </p:grpSpPr>
        <p:sp>
          <p:nvSpPr>
            <p:cNvPr id="5" name="Freeform 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6" name="TextBox 6"/>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353109" y="911555"/>
            <a:ext cx="137619" cy="137619"/>
            <a:chOff x="0" y="0"/>
            <a:chExt cx="812800" cy="812800"/>
          </a:xfrm>
        </p:grpSpPr>
        <p:sp>
          <p:nvSpPr>
            <p:cNvPr id="8" name="Freeform 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9" name="TextBox 9"/>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7605028" y="911555"/>
            <a:ext cx="137619" cy="137619"/>
            <a:chOff x="0" y="0"/>
            <a:chExt cx="812800" cy="812800"/>
          </a:xfrm>
        </p:grpSpPr>
        <p:sp>
          <p:nvSpPr>
            <p:cNvPr id="11" name="Freeform 1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4ADEDD"/>
            </a:solidFill>
          </p:spPr>
          <p:txBody>
            <a:bodyPr/>
            <a:lstStyle/>
            <a:p>
              <a:endParaRPr lang="en-US"/>
            </a:p>
          </p:txBody>
        </p:sp>
        <p:sp>
          <p:nvSpPr>
            <p:cNvPr id="12" name="TextBox 12"/>
            <p:cNvSpPr txBox="1"/>
            <p:nvPr/>
          </p:nvSpPr>
          <p:spPr>
            <a:xfrm>
              <a:off x="0" y="-47625"/>
              <a:ext cx="812800" cy="86042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598872" y="812364"/>
            <a:ext cx="326225" cy="336000"/>
          </a:xfrm>
          <a:custGeom>
            <a:avLst/>
            <a:gdLst/>
            <a:ahLst/>
            <a:cxnLst/>
            <a:rect l="l" t="t" r="r" b="b"/>
            <a:pathLst>
              <a:path w="326225" h="336000">
                <a:moveTo>
                  <a:pt x="0" y="0"/>
                </a:moveTo>
                <a:lnTo>
                  <a:pt x="326225" y="0"/>
                </a:lnTo>
                <a:lnTo>
                  <a:pt x="326225" y="336000"/>
                </a:lnTo>
                <a:lnTo>
                  <a:pt x="0" y="3360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4" name="Group 14"/>
          <p:cNvGrpSpPr/>
          <p:nvPr/>
        </p:nvGrpSpPr>
        <p:grpSpPr>
          <a:xfrm>
            <a:off x="18181857" y="8291827"/>
            <a:ext cx="106143" cy="966473"/>
            <a:chOff x="0" y="0"/>
            <a:chExt cx="626900" cy="5708159"/>
          </a:xfrm>
        </p:grpSpPr>
        <p:sp>
          <p:nvSpPr>
            <p:cNvPr id="15" name="Freeform 1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16" name="TextBox 1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22" name="Freeform 22"/>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31" name="TextBox 31"/>
          <p:cNvSpPr txBox="1"/>
          <p:nvPr/>
        </p:nvSpPr>
        <p:spPr>
          <a:xfrm>
            <a:off x="1680148" y="5144913"/>
            <a:ext cx="1058556" cy="458636"/>
          </a:xfrm>
          <a:prstGeom prst="rect">
            <a:avLst/>
          </a:prstGeom>
        </p:spPr>
        <p:txBody>
          <a:bodyPr lIns="0" tIns="0" rIns="0" bIns="0" rtlCol="0" anchor="t">
            <a:spAutoFit/>
          </a:bodyPr>
          <a:lstStyle/>
          <a:p>
            <a:pPr algn="ctr">
              <a:lnSpc>
                <a:spcPts val="3769"/>
              </a:lnSpc>
              <a:spcBef>
                <a:spcPct val="0"/>
              </a:spcBef>
            </a:pPr>
            <a:r>
              <a:rPr lang="en-US" sz="2692">
                <a:solidFill>
                  <a:srgbClr val="07032B"/>
                </a:solidFill>
                <a:latin typeface="Open Sans Bold"/>
              </a:rPr>
              <a:t>120+</a:t>
            </a:r>
          </a:p>
        </p:txBody>
      </p:sp>
      <p:sp>
        <p:nvSpPr>
          <p:cNvPr id="36" name="TextBox 35">
            <a:extLst>
              <a:ext uri="{FF2B5EF4-FFF2-40B4-BE49-F238E27FC236}">
                <a16:creationId xmlns:a16="http://schemas.microsoft.com/office/drawing/2014/main" id="{775412B2-1CA3-4CC1-C086-CCF83EE200B6}"/>
              </a:ext>
            </a:extLst>
          </p:cNvPr>
          <p:cNvSpPr txBox="1"/>
          <p:nvPr/>
        </p:nvSpPr>
        <p:spPr>
          <a:xfrm>
            <a:off x="1284156" y="291227"/>
            <a:ext cx="10491508" cy="2153218"/>
          </a:xfrm>
          <a:prstGeom prst="rect">
            <a:avLst/>
          </a:prstGeom>
          <a:noFill/>
        </p:spPr>
        <p:txBody>
          <a:bodyPr wrap="square">
            <a:spAutoFit/>
          </a:bodyPr>
          <a:lstStyle/>
          <a:p>
            <a:pPr>
              <a:lnSpc>
                <a:spcPct val="200000"/>
              </a:lnSpc>
            </a:pPr>
            <a:r>
              <a:rPr lang="en-US" sz="3600" dirty="0">
                <a:solidFill>
                  <a:schemeClr val="bg1"/>
                </a:solidFill>
                <a:latin typeface="+mj-lt"/>
              </a:rPr>
              <a:t>II. </a:t>
            </a:r>
            <a:r>
              <a:rPr lang="en-US" sz="3600" dirty="0" err="1">
                <a:solidFill>
                  <a:schemeClr val="bg1"/>
                </a:solidFill>
                <a:latin typeface="+mj-lt"/>
              </a:rPr>
              <a:t>Giới</a:t>
            </a:r>
            <a:r>
              <a:rPr lang="en-US" sz="3600" dirty="0">
                <a:solidFill>
                  <a:schemeClr val="bg1"/>
                </a:solidFill>
                <a:latin typeface="+mj-lt"/>
              </a:rPr>
              <a:t> </a:t>
            </a:r>
            <a:r>
              <a:rPr lang="en-US" sz="3600" dirty="0" err="1">
                <a:solidFill>
                  <a:schemeClr val="bg1"/>
                </a:solidFill>
                <a:latin typeface="+mj-lt"/>
              </a:rPr>
              <a:t>thiệu</a:t>
            </a:r>
            <a:r>
              <a:rPr lang="en-US" sz="3600" dirty="0">
                <a:solidFill>
                  <a:schemeClr val="bg1"/>
                </a:solidFill>
                <a:latin typeface="+mj-lt"/>
              </a:rPr>
              <a:t> </a:t>
            </a:r>
            <a:r>
              <a:rPr lang="en-US" sz="3600" dirty="0" err="1">
                <a:solidFill>
                  <a:schemeClr val="bg1"/>
                </a:solidFill>
                <a:latin typeface="+mj-lt"/>
              </a:rPr>
              <a:t>bộ</a:t>
            </a:r>
            <a:r>
              <a:rPr lang="en-US" sz="3600" dirty="0">
                <a:solidFill>
                  <a:schemeClr val="bg1"/>
                </a:solidFill>
                <a:latin typeface="+mj-lt"/>
              </a:rPr>
              <a:t> </a:t>
            </a:r>
            <a:r>
              <a:rPr lang="en-US" sz="3600" dirty="0" err="1">
                <a:solidFill>
                  <a:schemeClr val="bg1"/>
                </a:solidFill>
                <a:latin typeface="+mj-lt"/>
              </a:rPr>
              <a:t>dữ</a:t>
            </a:r>
            <a:r>
              <a:rPr lang="en-US" sz="3600" dirty="0">
                <a:solidFill>
                  <a:schemeClr val="bg1"/>
                </a:solidFill>
                <a:latin typeface="+mj-lt"/>
              </a:rPr>
              <a:t> </a:t>
            </a:r>
            <a:r>
              <a:rPr lang="en-US" sz="3600" dirty="0" err="1">
                <a:solidFill>
                  <a:schemeClr val="bg1"/>
                </a:solidFill>
                <a:latin typeface="+mj-lt"/>
              </a:rPr>
              <a:t>liệu</a:t>
            </a:r>
            <a:endParaRPr lang="en-US" sz="3600" dirty="0">
              <a:solidFill>
                <a:schemeClr val="bg1"/>
              </a:solidFill>
              <a:latin typeface="+mj-lt"/>
            </a:endParaRPr>
          </a:p>
          <a:p>
            <a:pPr marL="400050" indent="-400050">
              <a:lnSpc>
                <a:spcPct val="200000"/>
              </a:lnSpc>
              <a:buAutoNum type="romanUcPeriod"/>
            </a:pPr>
            <a:endParaRPr lang="en-US" sz="3600" dirty="0">
              <a:solidFill>
                <a:schemeClr val="bg1"/>
              </a:solidFill>
              <a:latin typeface="+mj-lt"/>
            </a:endParaRPr>
          </a:p>
        </p:txBody>
      </p:sp>
      <p:sp>
        <p:nvSpPr>
          <p:cNvPr id="17" name="Subtitle 2">
            <a:extLst>
              <a:ext uri="{FF2B5EF4-FFF2-40B4-BE49-F238E27FC236}">
                <a16:creationId xmlns:a16="http://schemas.microsoft.com/office/drawing/2014/main" id="{BD7EB2C1-99DF-3113-02CD-DC7A0F2C8FD3}"/>
              </a:ext>
            </a:extLst>
          </p:cNvPr>
          <p:cNvSpPr txBox="1">
            <a:spLocks/>
          </p:cNvSpPr>
          <p:nvPr/>
        </p:nvSpPr>
        <p:spPr>
          <a:xfrm>
            <a:off x="1284156" y="2002310"/>
            <a:ext cx="6793044" cy="7010400"/>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50000"/>
              </a:lnSpc>
            </a:pPr>
            <a:r>
              <a:rPr lang="en-US" dirty="0" err="1">
                <a:solidFill>
                  <a:schemeClr val="bg1"/>
                </a:solidFill>
              </a:rPr>
              <a:t>Tổng</a:t>
            </a:r>
            <a:r>
              <a:rPr lang="en-US" dirty="0">
                <a:solidFill>
                  <a:schemeClr val="bg1"/>
                </a:solidFill>
              </a:rPr>
              <a:t> </a:t>
            </a:r>
            <a:r>
              <a:rPr lang="en-US" dirty="0" err="1">
                <a:solidFill>
                  <a:schemeClr val="bg1"/>
                </a:solidFill>
              </a:rPr>
              <a:t>cộng</a:t>
            </a:r>
            <a:r>
              <a:rPr lang="en-US" dirty="0">
                <a:solidFill>
                  <a:schemeClr val="bg1"/>
                </a:solidFill>
              </a:rPr>
              <a:t> 3929 </a:t>
            </a:r>
            <a:r>
              <a:rPr lang="en-US" dirty="0" err="1">
                <a:solidFill>
                  <a:schemeClr val="bg1"/>
                </a:solidFill>
              </a:rPr>
              <a:t>ảnh</a:t>
            </a:r>
            <a:r>
              <a:rPr lang="en-US" dirty="0">
                <a:solidFill>
                  <a:schemeClr val="bg1"/>
                </a:solidFill>
              </a:rPr>
              <a:t> </a:t>
            </a:r>
            <a:r>
              <a:rPr lang="en-US" dirty="0" err="1">
                <a:solidFill>
                  <a:schemeClr val="bg1"/>
                </a:solidFill>
              </a:rPr>
              <a:t>chụp</a:t>
            </a:r>
            <a:r>
              <a:rPr lang="en-US" dirty="0">
                <a:solidFill>
                  <a:schemeClr val="bg1"/>
                </a:solidFill>
              </a:rPr>
              <a:t> </a:t>
            </a:r>
            <a:r>
              <a:rPr lang="en-US" dirty="0" err="1">
                <a:solidFill>
                  <a:schemeClr val="bg1"/>
                </a:solidFill>
              </a:rPr>
              <a:t>cộng</a:t>
            </a:r>
            <a:r>
              <a:rPr lang="en-US" dirty="0">
                <a:solidFill>
                  <a:schemeClr val="bg1"/>
                </a:solidFill>
              </a:rPr>
              <a:t> </a:t>
            </a:r>
            <a:r>
              <a:rPr lang="en-US" dirty="0" err="1">
                <a:solidFill>
                  <a:schemeClr val="bg1"/>
                </a:solidFill>
              </a:rPr>
              <a:t>hưởng</a:t>
            </a:r>
            <a:r>
              <a:rPr lang="en-US" dirty="0">
                <a:solidFill>
                  <a:schemeClr val="bg1"/>
                </a:solidFill>
              </a:rPr>
              <a:t> </a:t>
            </a:r>
            <a:r>
              <a:rPr lang="en-US" dirty="0" err="1">
                <a:solidFill>
                  <a:schemeClr val="bg1"/>
                </a:solidFill>
              </a:rPr>
              <a:t>từ</a:t>
            </a:r>
            <a:r>
              <a:rPr lang="en-US" dirty="0">
                <a:solidFill>
                  <a:schemeClr val="bg1"/>
                </a:solidFill>
              </a:rPr>
              <a:t>, </a:t>
            </a:r>
            <a:r>
              <a:rPr lang="en-US" dirty="0" err="1">
                <a:solidFill>
                  <a:schemeClr val="bg1"/>
                </a:solidFill>
              </a:rPr>
              <a:t>trong</a:t>
            </a:r>
            <a:r>
              <a:rPr lang="en-US" dirty="0">
                <a:solidFill>
                  <a:schemeClr val="bg1"/>
                </a:solidFill>
              </a:rPr>
              <a:t> </a:t>
            </a:r>
            <a:r>
              <a:rPr lang="en-US" dirty="0" err="1">
                <a:solidFill>
                  <a:schemeClr val="bg1"/>
                </a:solidFill>
              </a:rPr>
              <a:t>đó</a:t>
            </a:r>
            <a:r>
              <a:rPr lang="en-US" dirty="0">
                <a:solidFill>
                  <a:schemeClr val="bg1"/>
                </a:solidFill>
              </a:rPr>
              <a:t> 1373 </a:t>
            </a:r>
            <a:r>
              <a:rPr lang="en-US" dirty="0" err="1">
                <a:solidFill>
                  <a:schemeClr val="bg1"/>
                </a:solidFill>
              </a:rPr>
              <a:t>ảnh</a:t>
            </a:r>
            <a:r>
              <a:rPr lang="en-US" dirty="0">
                <a:solidFill>
                  <a:schemeClr val="bg1"/>
                </a:solidFill>
              </a:rPr>
              <a:t> </a:t>
            </a:r>
            <a:r>
              <a:rPr lang="en-US" dirty="0" err="1">
                <a:solidFill>
                  <a:schemeClr val="bg1"/>
                </a:solidFill>
              </a:rPr>
              <a:t>có</a:t>
            </a:r>
            <a:r>
              <a:rPr lang="en-US" dirty="0">
                <a:solidFill>
                  <a:schemeClr val="bg1"/>
                </a:solidFill>
              </a:rPr>
              <a:t> </a:t>
            </a:r>
            <a:r>
              <a:rPr lang="en-US" dirty="0" err="1">
                <a:solidFill>
                  <a:schemeClr val="bg1"/>
                </a:solidFill>
              </a:rPr>
              <a:t>chứa</a:t>
            </a:r>
            <a:r>
              <a:rPr lang="en-US" dirty="0">
                <a:solidFill>
                  <a:schemeClr val="bg1"/>
                </a:solidFill>
              </a:rPr>
              <a:t> </a:t>
            </a:r>
            <a:r>
              <a:rPr lang="en-US" dirty="0" err="1">
                <a:solidFill>
                  <a:schemeClr val="bg1"/>
                </a:solidFill>
              </a:rPr>
              <a:t>nhãn</a:t>
            </a:r>
            <a:r>
              <a:rPr lang="en-US" dirty="0">
                <a:solidFill>
                  <a:schemeClr val="bg1"/>
                </a:solidFill>
              </a:rPr>
              <a:t> </a:t>
            </a:r>
            <a:r>
              <a:rPr lang="en-US" dirty="0" err="1">
                <a:solidFill>
                  <a:schemeClr val="bg1"/>
                </a:solidFill>
              </a:rPr>
              <a:t>phân</a:t>
            </a:r>
            <a:r>
              <a:rPr lang="en-US" dirty="0">
                <a:solidFill>
                  <a:schemeClr val="bg1"/>
                </a:solidFill>
              </a:rPr>
              <a:t> </a:t>
            </a:r>
            <a:r>
              <a:rPr lang="en-US" dirty="0" err="1">
                <a:solidFill>
                  <a:schemeClr val="bg1"/>
                </a:solidFill>
              </a:rPr>
              <a:t>đoạn</a:t>
            </a:r>
            <a:r>
              <a:rPr lang="en-US" dirty="0">
                <a:solidFill>
                  <a:schemeClr val="bg1"/>
                </a:solidFill>
              </a:rPr>
              <a:t> </a:t>
            </a:r>
            <a:r>
              <a:rPr lang="en-US" dirty="0" err="1">
                <a:solidFill>
                  <a:schemeClr val="bg1"/>
                </a:solidFill>
              </a:rPr>
              <a:t>khối</a:t>
            </a:r>
            <a:r>
              <a:rPr lang="en-US" dirty="0">
                <a:solidFill>
                  <a:schemeClr val="bg1"/>
                </a:solidFill>
              </a:rPr>
              <a:t> u </a:t>
            </a:r>
            <a:r>
              <a:rPr lang="en-US" dirty="0" err="1">
                <a:solidFill>
                  <a:schemeClr val="bg1"/>
                </a:solidFill>
              </a:rPr>
              <a:t>não</a:t>
            </a:r>
            <a:r>
              <a:rPr lang="en-US" dirty="0">
                <a:solidFill>
                  <a:schemeClr val="bg1"/>
                </a:solidFill>
              </a:rPr>
              <a:t>.</a:t>
            </a:r>
          </a:p>
          <a:p>
            <a:pPr>
              <a:lnSpc>
                <a:spcPct val="150000"/>
              </a:lnSpc>
            </a:pPr>
            <a:r>
              <a:rPr lang="en-US" dirty="0" err="1">
                <a:solidFill>
                  <a:schemeClr val="bg1"/>
                </a:solidFill>
              </a:rPr>
              <a:t>Các</a:t>
            </a:r>
            <a:r>
              <a:rPr lang="en-US" dirty="0">
                <a:solidFill>
                  <a:schemeClr val="bg1"/>
                </a:solidFill>
              </a:rPr>
              <a:t> </a:t>
            </a:r>
            <a:r>
              <a:rPr lang="en-US" dirty="0" err="1">
                <a:solidFill>
                  <a:schemeClr val="bg1"/>
                </a:solidFill>
              </a:rPr>
              <a:t>hình</a:t>
            </a:r>
            <a:r>
              <a:rPr lang="en-US" dirty="0">
                <a:solidFill>
                  <a:schemeClr val="bg1"/>
                </a:solidFill>
              </a:rPr>
              <a:t> </a:t>
            </a:r>
            <a:r>
              <a:rPr lang="en-US" dirty="0" err="1">
                <a:solidFill>
                  <a:schemeClr val="bg1"/>
                </a:solidFill>
              </a:rPr>
              <a:t>ảnh</a:t>
            </a:r>
            <a:r>
              <a:rPr lang="en-US" dirty="0">
                <a:solidFill>
                  <a:schemeClr val="bg1"/>
                </a:solidFill>
              </a:rPr>
              <a:t> </a:t>
            </a:r>
            <a:r>
              <a:rPr lang="en-US" dirty="0" err="1">
                <a:solidFill>
                  <a:schemeClr val="bg1"/>
                </a:solidFill>
              </a:rPr>
              <a:t>thuộc</a:t>
            </a:r>
            <a:r>
              <a:rPr lang="en-US" dirty="0">
                <a:solidFill>
                  <a:schemeClr val="bg1"/>
                </a:solidFill>
              </a:rPr>
              <a:t> </a:t>
            </a:r>
            <a:r>
              <a:rPr lang="en-US" dirty="0" err="1">
                <a:solidFill>
                  <a:schemeClr val="bg1"/>
                </a:solidFill>
              </a:rPr>
              <a:t>chuỗi</a:t>
            </a:r>
            <a:r>
              <a:rPr lang="en-US" dirty="0">
                <a:solidFill>
                  <a:schemeClr val="bg1"/>
                </a:solidFill>
              </a:rPr>
              <a:t> </a:t>
            </a:r>
            <a:r>
              <a:rPr lang="en-US" dirty="0" err="1">
                <a:solidFill>
                  <a:schemeClr val="bg1"/>
                </a:solidFill>
              </a:rPr>
              <a:t>xung</a:t>
            </a:r>
            <a:r>
              <a:rPr lang="en-US" dirty="0">
                <a:solidFill>
                  <a:schemeClr val="bg1"/>
                </a:solidFill>
              </a:rPr>
              <a:t> FLAIR</a:t>
            </a:r>
          </a:p>
          <a:p>
            <a:pPr>
              <a:lnSpc>
                <a:spcPct val="150000"/>
              </a:lnSpc>
            </a:pPr>
            <a:r>
              <a:rPr lang="en-US" dirty="0" err="1">
                <a:solidFill>
                  <a:schemeClr val="bg1"/>
                </a:solidFill>
              </a:rPr>
              <a:t>Hình</a:t>
            </a:r>
            <a:r>
              <a:rPr lang="en-US" dirty="0">
                <a:solidFill>
                  <a:schemeClr val="bg1"/>
                </a:solidFill>
              </a:rPr>
              <a:t> </a:t>
            </a:r>
            <a:r>
              <a:rPr lang="en-US" dirty="0" err="1">
                <a:solidFill>
                  <a:schemeClr val="bg1"/>
                </a:solidFill>
              </a:rPr>
              <a:t>ảnh</a:t>
            </a:r>
            <a:r>
              <a:rPr lang="en-US" dirty="0">
                <a:solidFill>
                  <a:schemeClr val="bg1"/>
                </a:solidFill>
              </a:rPr>
              <a:t> </a:t>
            </a:r>
            <a:r>
              <a:rPr lang="en-US" dirty="0" err="1">
                <a:solidFill>
                  <a:schemeClr val="bg1"/>
                </a:solidFill>
              </a:rPr>
              <a:t>và</a:t>
            </a:r>
            <a:r>
              <a:rPr lang="en-US" dirty="0">
                <a:solidFill>
                  <a:schemeClr val="bg1"/>
                </a:solidFill>
              </a:rPr>
              <a:t> mask </a:t>
            </a:r>
            <a:r>
              <a:rPr lang="en-US" dirty="0" err="1">
                <a:solidFill>
                  <a:schemeClr val="bg1"/>
                </a:solidFill>
              </a:rPr>
              <a:t>được</a:t>
            </a:r>
            <a:r>
              <a:rPr lang="en-US" dirty="0">
                <a:solidFill>
                  <a:schemeClr val="bg1"/>
                </a:solidFill>
              </a:rPr>
              <a:t> </a:t>
            </a:r>
            <a:r>
              <a:rPr lang="en-US" dirty="0" err="1">
                <a:solidFill>
                  <a:schemeClr val="bg1"/>
                </a:solidFill>
              </a:rPr>
              <a:t>lưu</a:t>
            </a:r>
            <a:r>
              <a:rPr lang="en-US" dirty="0">
                <a:solidFill>
                  <a:schemeClr val="bg1"/>
                </a:solidFill>
              </a:rPr>
              <a:t> </a:t>
            </a:r>
            <a:r>
              <a:rPr lang="en-US" dirty="0" err="1">
                <a:solidFill>
                  <a:schemeClr val="bg1"/>
                </a:solidFill>
              </a:rPr>
              <a:t>theo</a:t>
            </a:r>
            <a:r>
              <a:rPr lang="en-US" dirty="0">
                <a:solidFill>
                  <a:schemeClr val="bg1"/>
                </a:solidFill>
              </a:rPr>
              <a:t> </a:t>
            </a:r>
            <a:r>
              <a:rPr lang="en-US" dirty="0" err="1">
                <a:solidFill>
                  <a:schemeClr val="bg1"/>
                </a:solidFill>
              </a:rPr>
              <a:t>định</a:t>
            </a:r>
            <a:r>
              <a:rPr lang="en-US" dirty="0">
                <a:solidFill>
                  <a:schemeClr val="bg1"/>
                </a:solidFill>
              </a:rPr>
              <a:t> </a:t>
            </a:r>
            <a:r>
              <a:rPr lang="en-US" dirty="0" err="1">
                <a:solidFill>
                  <a:schemeClr val="bg1"/>
                </a:solidFill>
              </a:rPr>
              <a:t>dạng</a:t>
            </a:r>
            <a:r>
              <a:rPr lang="en-US" dirty="0">
                <a:solidFill>
                  <a:schemeClr val="bg1"/>
                </a:solidFill>
              </a:rPr>
              <a:t> file .</a:t>
            </a:r>
            <a:r>
              <a:rPr lang="en-US" dirty="0" err="1">
                <a:solidFill>
                  <a:schemeClr val="bg1"/>
                </a:solidFill>
              </a:rPr>
              <a:t>tif</a:t>
            </a:r>
            <a:endParaRPr lang="en-US" dirty="0">
              <a:solidFill>
                <a:schemeClr val="bg1"/>
              </a:solidFill>
            </a:endParaRPr>
          </a:p>
          <a:p>
            <a:pPr>
              <a:lnSpc>
                <a:spcPct val="150000"/>
              </a:lnSpc>
            </a:pPr>
            <a:r>
              <a:rPr lang="en-US" dirty="0">
                <a:solidFill>
                  <a:schemeClr val="bg1"/>
                </a:solidFill>
              </a:rPr>
              <a:t>Chia </a:t>
            </a:r>
            <a:r>
              <a:rPr lang="en-US" dirty="0" err="1">
                <a:solidFill>
                  <a:schemeClr val="bg1"/>
                </a:solidFill>
              </a:rPr>
              <a:t>làm</a:t>
            </a:r>
            <a:r>
              <a:rPr lang="en-US" dirty="0">
                <a:solidFill>
                  <a:schemeClr val="bg1"/>
                </a:solidFill>
              </a:rPr>
              <a:t> 3 </a:t>
            </a:r>
            <a:r>
              <a:rPr lang="en-US" dirty="0" err="1">
                <a:solidFill>
                  <a:schemeClr val="bg1"/>
                </a:solidFill>
              </a:rPr>
              <a:t>tập</a:t>
            </a:r>
            <a:r>
              <a:rPr lang="en-US" dirty="0">
                <a:solidFill>
                  <a:schemeClr val="bg1"/>
                </a:solidFill>
              </a:rPr>
              <a:t> train (3143 </a:t>
            </a:r>
            <a:r>
              <a:rPr lang="en-US" dirty="0" err="1">
                <a:solidFill>
                  <a:schemeClr val="bg1"/>
                </a:solidFill>
              </a:rPr>
              <a:t>ảnh</a:t>
            </a:r>
            <a:r>
              <a:rPr lang="en-US" dirty="0">
                <a:solidFill>
                  <a:schemeClr val="bg1"/>
                </a:solidFill>
              </a:rPr>
              <a:t>), validation (393 </a:t>
            </a:r>
            <a:r>
              <a:rPr lang="en-US" dirty="0" err="1">
                <a:solidFill>
                  <a:schemeClr val="bg1"/>
                </a:solidFill>
              </a:rPr>
              <a:t>ảnh</a:t>
            </a:r>
            <a:r>
              <a:rPr lang="en-US" dirty="0">
                <a:solidFill>
                  <a:schemeClr val="bg1"/>
                </a:solidFill>
              </a:rPr>
              <a:t>) </a:t>
            </a:r>
            <a:r>
              <a:rPr lang="en-US" dirty="0" err="1">
                <a:solidFill>
                  <a:schemeClr val="bg1"/>
                </a:solidFill>
              </a:rPr>
              <a:t>và</a:t>
            </a:r>
            <a:r>
              <a:rPr lang="en-US" dirty="0">
                <a:solidFill>
                  <a:schemeClr val="bg1"/>
                </a:solidFill>
              </a:rPr>
              <a:t> test (393 </a:t>
            </a:r>
            <a:r>
              <a:rPr lang="en-US" dirty="0" err="1">
                <a:solidFill>
                  <a:schemeClr val="bg1"/>
                </a:solidFill>
              </a:rPr>
              <a:t>ảnh</a:t>
            </a:r>
            <a:r>
              <a:rPr lang="en-US" dirty="0">
                <a:solidFill>
                  <a:schemeClr val="bg1"/>
                </a:solidFill>
              </a:rPr>
              <a:t>)</a:t>
            </a:r>
          </a:p>
        </p:txBody>
      </p:sp>
      <p:pic>
        <p:nvPicPr>
          <p:cNvPr id="19" name="Picture 18">
            <a:extLst>
              <a:ext uri="{FF2B5EF4-FFF2-40B4-BE49-F238E27FC236}">
                <a16:creationId xmlns:a16="http://schemas.microsoft.com/office/drawing/2014/main" id="{6DACE872-3EA1-47D0-C6B4-457112664FD1}"/>
              </a:ext>
            </a:extLst>
          </p:cNvPr>
          <p:cNvPicPr>
            <a:picLocks noChangeAspect="1"/>
          </p:cNvPicPr>
          <p:nvPr/>
        </p:nvPicPr>
        <p:blipFill>
          <a:blip r:embed="rId8"/>
          <a:stretch>
            <a:fillRect/>
          </a:stretch>
        </p:blipFill>
        <p:spPr>
          <a:xfrm>
            <a:off x="9034043" y="1274289"/>
            <a:ext cx="8010197" cy="7738421"/>
          </a:xfrm>
          <a:prstGeom prst="rect">
            <a:avLst/>
          </a:prstGeom>
        </p:spPr>
      </p:pic>
    </p:spTree>
    <p:extLst>
      <p:ext uri="{BB962C8B-B14F-4D97-AF65-F5344CB8AC3E}">
        <p14:creationId xmlns:p14="http://schemas.microsoft.com/office/powerpoint/2010/main" val="42921946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2360</TotalTime>
  <Words>1384</Words>
  <Application>Microsoft Office PowerPoint</Application>
  <PresentationFormat>Custom</PresentationFormat>
  <Paragraphs>135</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Times New Roman</vt:lpstr>
      <vt:lpstr>Open Sans Bold</vt:lpstr>
      <vt:lpstr>Poppins Bold</vt:lpstr>
      <vt:lpstr>Arial</vt:lpstr>
      <vt:lpstr>Calibri</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Futuristic Technology Presentation</dc:title>
  <dc:creator>ACER</dc:creator>
  <cp:lastModifiedBy>Phạm Thanh Lâm</cp:lastModifiedBy>
  <cp:revision>6</cp:revision>
  <dcterms:created xsi:type="dcterms:W3CDTF">2006-08-16T00:00:00Z</dcterms:created>
  <dcterms:modified xsi:type="dcterms:W3CDTF">2024-05-09T15:00:49Z</dcterms:modified>
  <dc:identifier>DAGEiHJ35rk</dc:identifier>
</cp:coreProperties>
</file>

<file path=docProps/thumbnail.jpeg>
</file>